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3"/>
    <p:sldMasterId id="2147483656" r:id="rId4"/>
    <p:sldMasterId id="2147483659" r:id="rId5"/>
    <p:sldMasterId id="2147483662" r:id="rId6"/>
    <p:sldMasterId id="2147483665" r:id="rId7"/>
    <p:sldMasterId id="2147483667" r:id="rId8"/>
    <p:sldMasterId id="2147483670" r:id="rId9"/>
    <p:sldMasterId id="2147483672" r:id="rId10"/>
    <p:sldMasterId id="2147483675" r:id="rId11"/>
    <p:sldMasterId id="2147483677" r:id="rId12"/>
    <p:sldMasterId id="2147483680" r:id="rId13"/>
    <p:sldMasterId id="2147483683" r:id="rId14"/>
    <p:sldMasterId id="2147483688" r:id="rId15"/>
    <p:sldMasterId id="2147483691" r:id="rId16"/>
    <p:sldMasterId id="2147483694" r:id="rId17"/>
    <p:sldMasterId id="2147483699" r:id="rId18"/>
  </p:sldMasterIdLst>
  <p:notesMasterIdLst>
    <p:notesMasterId r:id="rId20"/>
  </p:notesMasterIdLst>
  <p:handoutMasterIdLst>
    <p:handoutMasterId r:id="rId85"/>
  </p:handoutMasterIdLst>
  <p:sldIdLst>
    <p:sldId id="1826" r:id="rId19"/>
    <p:sldId id="2325" r:id="rId21"/>
    <p:sldId id="1981" r:id="rId22"/>
    <p:sldId id="2364" r:id="rId23"/>
    <p:sldId id="2365" r:id="rId24"/>
    <p:sldId id="2366" r:id="rId25"/>
    <p:sldId id="2367" r:id="rId26"/>
    <p:sldId id="2370" r:id="rId27"/>
    <p:sldId id="2371" r:id="rId28"/>
    <p:sldId id="2297" r:id="rId29"/>
    <p:sldId id="2298" r:id="rId30"/>
    <p:sldId id="2320" r:id="rId31"/>
    <p:sldId id="2299" r:id="rId32"/>
    <p:sldId id="2372" r:id="rId33"/>
    <p:sldId id="2373" r:id="rId34"/>
    <p:sldId id="1982" r:id="rId35"/>
    <p:sldId id="2300" r:id="rId36"/>
    <p:sldId id="2301" r:id="rId37"/>
    <p:sldId id="2375" r:id="rId38"/>
    <p:sldId id="2302" r:id="rId39"/>
    <p:sldId id="2304" r:id="rId40"/>
    <p:sldId id="2303" r:id="rId41"/>
    <p:sldId id="2305" r:id="rId42"/>
    <p:sldId id="2306" r:id="rId43"/>
    <p:sldId id="2376" r:id="rId44"/>
    <p:sldId id="2307" r:id="rId45"/>
    <p:sldId id="2308" r:id="rId46"/>
    <p:sldId id="2309" r:id="rId47"/>
    <p:sldId id="2310" r:id="rId48"/>
    <p:sldId id="2311" r:id="rId49"/>
    <p:sldId id="2312" r:id="rId50"/>
    <p:sldId id="2313" r:id="rId51"/>
    <p:sldId id="1983" r:id="rId52"/>
    <p:sldId id="299" r:id="rId53"/>
    <p:sldId id="2377" r:id="rId54"/>
    <p:sldId id="2378" r:id="rId55"/>
    <p:sldId id="2379" r:id="rId56"/>
    <p:sldId id="2380" r:id="rId57"/>
    <p:sldId id="2381" r:id="rId58"/>
    <p:sldId id="2382" r:id="rId59"/>
    <p:sldId id="2383" r:id="rId60"/>
    <p:sldId id="2384" r:id="rId61"/>
    <p:sldId id="2385" r:id="rId62"/>
    <p:sldId id="2386" r:id="rId63"/>
    <p:sldId id="2387" r:id="rId64"/>
    <p:sldId id="2388" r:id="rId65"/>
    <p:sldId id="2389" r:id="rId66"/>
    <p:sldId id="1984" r:id="rId67"/>
    <p:sldId id="2390" r:id="rId68"/>
    <p:sldId id="2391" r:id="rId69"/>
    <p:sldId id="2392" r:id="rId70"/>
    <p:sldId id="2393" r:id="rId71"/>
    <p:sldId id="2394" r:id="rId72"/>
    <p:sldId id="2395" r:id="rId73"/>
    <p:sldId id="1985" r:id="rId74"/>
    <p:sldId id="2397" r:id="rId75"/>
    <p:sldId id="2398" r:id="rId76"/>
    <p:sldId id="2396" r:id="rId77"/>
    <p:sldId id="2399" r:id="rId78"/>
    <p:sldId id="2400" r:id="rId79"/>
    <p:sldId id="2363" r:id="rId80"/>
    <p:sldId id="2401" r:id="rId81"/>
    <p:sldId id="2368" r:id="rId82"/>
    <p:sldId id="2369" r:id="rId83"/>
    <p:sldId id="1827" r:id="rId84"/>
  </p:sldIdLst>
  <p:sldSz cx="12192000" cy="6858000"/>
  <p:notesSz cx="6858000" cy="9144000"/>
  <p:embeddedFontLst>
    <p:embeddedFont>
      <p:font typeface="Century Gothic" panose="020B0502020202020204" pitchFamily="34" charset="0"/>
      <p:regular r:id="rId89"/>
      <p:bold r:id="rId90"/>
      <p:italic r:id="rId91"/>
      <p:boldItalic r:id="rId92"/>
    </p:embeddedFont>
    <p:embeddedFont>
      <p:font typeface="微软雅黑" panose="020B0503020204020204" pitchFamily="34" charset="-122"/>
      <p:regular r:id="rId93"/>
    </p:embeddedFont>
    <p:embeddedFont>
      <p:font typeface="微软雅黑 Light" panose="020B0502040204020203" pitchFamily="34" charset="-122"/>
      <p:regular r:id="rId94"/>
    </p:embeddedFont>
    <p:embeddedFont>
      <p:font typeface="Wingdings 3" panose="05040102010807070707" pitchFamily="18" charset="2"/>
      <p:regular r:id="rId95"/>
    </p:embeddedFont>
    <p:embeddedFont>
      <p:font typeface="Segoe UI" panose="020B0502040204020203" pitchFamily="34" charset="0"/>
      <p:regular r:id="rId96"/>
      <p:bold r:id="rId97"/>
      <p:italic r:id="rId98"/>
      <p:boldItalic r:id="rId99"/>
    </p:embeddedFont>
    <p:embeddedFont>
      <p:font typeface="黑体" panose="02010609060101010101" pitchFamily="49" charset="-122"/>
      <p:regular r:id="rId100"/>
    </p:embeddedFont>
    <p:embeddedFont>
      <p:font typeface="Wingdings 3" panose="05040102010807070707"/>
      <p:regular r:id="rId101"/>
    </p:embeddedFont>
    <p:embeddedFont>
      <p:font typeface="Tahoma" panose="020B0604030504040204" pitchFamily="34" charset="0"/>
      <p:regular r:id="rId102"/>
      <p:bold r:id="rId103"/>
    </p:embeddedFont>
    <p:embeddedFont>
      <p:font typeface="Arial Black" panose="020B0A04020102020204"/>
      <p:bold r:id="rId104"/>
    </p:embeddedFont>
  </p:embeddedFontLst>
  <p:custDataLst>
    <p:tags r:id="rId10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样式3" id="{AFAEBBB7-E065-486F-BE30-AEE247139C07}">
          <p14:sldIdLst>
            <p14:sldId id="1826"/>
          </p14:sldIdLst>
        </p14:section>
        <p14:section name="目录样式5" id="{73A39AD9-405C-445D-AC19-554F045D20EB}">
          <p14:sldIdLst>
            <p14:sldId id="2325"/>
            <p14:sldId id="1981"/>
            <p14:sldId id="2364"/>
            <p14:sldId id="2365"/>
            <p14:sldId id="2366"/>
            <p14:sldId id="2367"/>
            <p14:sldId id="2370"/>
            <p14:sldId id="2371"/>
            <p14:sldId id="2297"/>
            <p14:sldId id="2298"/>
            <p14:sldId id="2320"/>
            <p14:sldId id="2299"/>
            <p14:sldId id="2372"/>
            <p14:sldId id="2373"/>
            <p14:sldId id="1982"/>
            <p14:sldId id="2300"/>
            <p14:sldId id="2301"/>
            <p14:sldId id="2375"/>
            <p14:sldId id="2302"/>
            <p14:sldId id="2304"/>
            <p14:sldId id="2303"/>
            <p14:sldId id="2305"/>
            <p14:sldId id="2306"/>
            <p14:sldId id="2376"/>
            <p14:sldId id="2307"/>
            <p14:sldId id="2308"/>
            <p14:sldId id="2309"/>
            <p14:sldId id="2310"/>
            <p14:sldId id="2311"/>
            <p14:sldId id="2312"/>
            <p14:sldId id="2313"/>
            <p14:sldId id="1983"/>
            <p14:sldId id="299"/>
            <p14:sldId id="2377"/>
            <p14:sldId id="2378"/>
            <p14:sldId id="2379"/>
            <p14:sldId id="2380"/>
            <p14:sldId id="2381"/>
            <p14:sldId id="2382"/>
            <p14:sldId id="2383"/>
            <p14:sldId id="2384"/>
            <p14:sldId id="2385"/>
            <p14:sldId id="2386"/>
            <p14:sldId id="2387"/>
            <p14:sldId id="2388"/>
            <p14:sldId id="2389"/>
            <p14:sldId id="1984"/>
            <p14:sldId id="2390"/>
            <p14:sldId id="2391"/>
            <p14:sldId id="2392"/>
            <p14:sldId id="2393"/>
            <p14:sldId id="2394"/>
            <p14:sldId id="2395"/>
            <p14:sldId id="1985"/>
            <p14:sldId id="2397"/>
            <p14:sldId id="2398"/>
            <p14:sldId id="2396"/>
            <p14:sldId id="2399"/>
            <p14:sldId id="2400"/>
            <p14:sldId id="2363"/>
            <p14:sldId id="2401"/>
            <p14:sldId id="2368"/>
            <p14:sldId id="2369"/>
            <p14:sldId id="1827"/>
          </p14:sldIdLst>
        </p14:section>
        <p14:section name="内页样式2" id="{AEE0B2BD-8C80-4E0D-A73B-164E71DA91E9}">
          <p14:sldIdLst/>
        </p14:section>
        <p14:section name="图标素材" id="{2E201F28-31B8-4C48-BFF6-5BA13AA2E60A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42"/>
    <a:srgbClr val="008646"/>
    <a:srgbClr val="A13F0B"/>
    <a:srgbClr val="006C39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0" autoAdjust="0"/>
    <p:restoredTop sz="76618" autoAdjust="0"/>
  </p:normalViewPr>
  <p:slideViewPr>
    <p:cSldViewPr snapToGrid="0">
      <p:cViewPr varScale="1">
        <p:scale>
          <a:sx n="64" d="100"/>
          <a:sy n="64" d="100"/>
        </p:scale>
        <p:origin x="113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11.fntdata"/><Relationship Id="rId98" Type="http://schemas.openxmlformats.org/officeDocument/2006/relationships/font" Target="fonts/font10.fntdata"/><Relationship Id="rId97" Type="http://schemas.openxmlformats.org/officeDocument/2006/relationships/font" Target="fonts/font9.fntdata"/><Relationship Id="rId96" Type="http://schemas.openxmlformats.org/officeDocument/2006/relationships/font" Target="fonts/font8.fntdata"/><Relationship Id="rId95" Type="http://schemas.openxmlformats.org/officeDocument/2006/relationships/font" Target="fonts/font7.fntdata"/><Relationship Id="rId94" Type="http://schemas.openxmlformats.org/officeDocument/2006/relationships/font" Target="fonts/font6.fntdata"/><Relationship Id="rId93" Type="http://schemas.openxmlformats.org/officeDocument/2006/relationships/font" Target="fonts/font5.fntdata"/><Relationship Id="rId92" Type="http://schemas.openxmlformats.org/officeDocument/2006/relationships/font" Target="fonts/font4.fntdata"/><Relationship Id="rId91" Type="http://schemas.openxmlformats.org/officeDocument/2006/relationships/font" Target="fonts/font3.fntdata"/><Relationship Id="rId90" Type="http://schemas.openxmlformats.org/officeDocument/2006/relationships/font" Target="fonts/font2.fntdata"/><Relationship Id="rId9" Type="http://schemas.openxmlformats.org/officeDocument/2006/relationships/slideMaster" Target="slideMasters/slideMaster8.xml"/><Relationship Id="rId89" Type="http://schemas.openxmlformats.org/officeDocument/2006/relationships/font" Target="fonts/font1.fntdata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handoutMaster" Target="handoutMasters/handoutMaster1.xml"/><Relationship Id="rId84" Type="http://schemas.openxmlformats.org/officeDocument/2006/relationships/slide" Target="slides/slide65.xml"/><Relationship Id="rId83" Type="http://schemas.openxmlformats.org/officeDocument/2006/relationships/slide" Target="slides/slide64.xml"/><Relationship Id="rId82" Type="http://schemas.openxmlformats.org/officeDocument/2006/relationships/slide" Target="slides/slide63.xml"/><Relationship Id="rId81" Type="http://schemas.openxmlformats.org/officeDocument/2006/relationships/slide" Target="slides/slide62.xml"/><Relationship Id="rId80" Type="http://schemas.openxmlformats.org/officeDocument/2006/relationships/slide" Target="slides/slide6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0.xml"/><Relationship Id="rId78" Type="http://schemas.openxmlformats.org/officeDocument/2006/relationships/slide" Target="slides/slide59.xml"/><Relationship Id="rId77" Type="http://schemas.openxmlformats.org/officeDocument/2006/relationships/slide" Target="slides/slide58.xml"/><Relationship Id="rId76" Type="http://schemas.openxmlformats.org/officeDocument/2006/relationships/slide" Target="slides/slide57.xml"/><Relationship Id="rId75" Type="http://schemas.openxmlformats.org/officeDocument/2006/relationships/slide" Target="slides/slide56.xml"/><Relationship Id="rId74" Type="http://schemas.openxmlformats.org/officeDocument/2006/relationships/slide" Target="slides/slide55.xml"/><Relationship Id="rId73" Type="http://schemas.openxmlformats.org/officeDocument/2006/relationships/slide" Target="slides/slide54.xml"/><Relationship Id="rId72" Type="http://schemas.openxmlformats.org/officeDocument/2006/relationships/slide" Target="slides/slide53.xml"/><Relationship Id="rId71" Type="http://schemas.openxmlformats.org/officeDocument/2006/relationships/slide" Target="slides/slide52.xml"/><Relationship Id="rId70" Type="http://schemas.openxmlformats.org/officeDocument/2006/relationships/slide" Target="slides/slide5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0.xml"/><Relationship Id="rId68" Type="http://schemas.openxmlformats.org/officeDocument/2006/relationships/slide" Target="slides/slide49.xml"/><Relationship Id="rId67" Type="http://schemas.openxmlformats.org/officeDocument/2006/relationships/slide" Target="slides/slide48.xml"/><Relationship Id="rId66" Type="http://schemas.openxmlformats.org/officeDocument/2006/relationships/slide" Target="slides/slide47.xml"/><Relationship Id="rId65" Type="http://schemas.openxmlformats.org/officeDocument/2006/relationships/slide" Target="slides/slide46.xml"/><Relationship Id="rId64" Type="http://schemas.openxmlformats.org/officeDocument/2006/relationships/slide" Target="slides/slide45.xml"/><Relationship Id="rId63" Type="http://schemas.openxmlformats.org/officeDocument/2006/relationships/slide" Target="slides/slide44.xml"/><Relationship Id="rId62" Type="http://schemas.openxmlformats.org/officeDocument/2006/relationships/slide" Target="slides/slide43.xml"/><Relationship Id="rId61" Type="http://schemas.openxmlformats.org/officeDocument/2006/relationships/slide" Target="slides/slide42.xml"/><Relationship Id="rId60" Type="http://schemas.openxmlformats.org/officeDocument/2006/relationships/slide" Target="slides/slide4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0.xml"/><Relationship Id="rId58" Type="http://schemas.openxmlformats.org/officeDocument/2006/relationships/slide" Target="slides/slide39.xml"/><Relationship Id="rId57" Type="http://schemas.openxmlformats.org/officeDocument/2006/relationships/slide" Target="slides/slide38.xml"/><Relationship Id="rId56" Type="http://schemas.openxmlformats.org/officeDocument/2006/relationships/slide" Target="slides/slide37.xml"/><Relationship Id="rId55" Type="http://schemas.openxmlformats.org/officeDocument/2006/relationships/slide" Target="slides/slide36.xml"/><Relationship Id="rId54" Type="http://schemas.openxmlformats.org/officeDocument/2006/relationships/slide" Target="slides/slide35.xml"/><Relationship Id="rId53" Type="http://schemas.openxmlformats.org/officeDocument/2006/relationships/slide" Target="slides/slide34.xml"/><Relationship Id="rId52" Type="http://schemas.openxmlformats.org/officeDocument/2006/relationships/slide" Target="slides/slide33.xml"/><Relationship Id="rId51" Type="http://schemas.openxmlformats.org/officeDocument/2006/relationships/slide" Target="slides/slide32.xml"/><Relationship Id="rId50" Type="http://schemas.openxmlformats.org/officeDocument/2006/relationships/slide" Target="slides/slide3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0.xml"/><Relationship Id="rId48" Type="http://schemas.openxmlformats.org/officeDocument/2006/relationships/slide" Target="slides/slide29.xml"/><Relationship Id="rId47" Type="http://schemas.openxmlformats.org/officeDocument/2006/relationships/slide" Target="slides/slide28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slide" Target="slides/slide2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5" Type="http://schemas.openxmlformats.org/officeDocument/2006/relationships/tags" Target="tags/tag10.xml"/><Relationship Id="rId104" Type="http://schemas.openxmlformats.org/officeDocument/2006/relationships/font" Target="fonts/font16.fntdata"/><Relationship Id="rId103" Type="http://schemas.openxmlformats.org/officeDocument/2006/relationships/font" Target="fonts/font15.fntdata"/><Relationship Id="rId102" Type="http://schemas.openxmlformats.org/officeDocument/2006/relationships/font" Target="fonts/font14.fntdata"/><Relationship Id="rId101" Type="http://schemas.openxmlformats.org/officeDocument/2006/relationships/font" Target="fonts/font13.fntdata"/><Relationship Id="rId100" Type="http://schemas.openxmlformats.org/officeDocument/2006/relationships/font" Target="fonts/font12.fntdata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96.emf"/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dirty="0" smtClean="0"/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6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50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49.e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58.png"/><Relationship Id="rId4" Type="http://schemas.openxmlformats.org/officeDocument/2006/relationships/image" Target="../media/image57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9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69.GIF"/><Relationship Id="rId1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82.png"/><Relationship Id="rId1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89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88.emf"/><Relationship Id="rId1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image" Target="../media/image96.e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95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4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93.emf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02.jpeg"/><Relationship Id="rId1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91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91.png"/><Relationship Id="rId5" Type="http://schemas.openxmlformats.org/officeDocument/2006/relationships/image" Target="../media/image106.e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103.png"/><Relationship Id="rId2" Type="http://schemas.openxmlformats.org/officeDocument/2006/relationships/image" Target="../media/image105.emf"/><Relationship Id="rId1" Type="http://schemas.openxmlformats.org/officeDocument/2006/relationships/oleObject" Target="../embeddings/oleObject12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09.tiff"/><Relationship Id="rId1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112.GIF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115.png"/><Relationship Id="rId4" Type="http://schemas.openxmlformats.org/officeDocument/2006/relationships/image" Target="../media/image114.e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113.emf"/><Relationship Id="rId1" Type="http://schemas.openxmlformats.org/officeDocument/2006/relationships/oleObject" Target="../embeddings/oleObject14.bin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17.bin"/><Relationship Id="rId3" Type="http://schemas.openxmlformats.org/officeDocument/2006/relationships/image" Target="../media/image117.e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20.png"/><Relationship Id="rId1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24.emf"/><Relationship Id="rId1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7.xml"/><Relationship Id="rId7" Type="http://schemas.openxmlformats.org/officeDocument/2006/relationships/image" Target="../media/image45.jpeg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24.emf"/><Relationship Id="rId1" Type="http://schemas.openxmlformats.org/officeDocument/2006/relationships/oleObject" Target="../embeddings/oleObject19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25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46.e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主讲人：王安</a:t>
            </a:r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49486" y="5112604"/>
            <a:ext cx="5123851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单　位：北京理工大学网络空间安全学院</a:t>
            </a:r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0399" y="1767242"/>
            <a:ext cx="11101439" cy="1911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《</a:t>
            </a:r>
            <a:r>
              <a:rPr lang="zh-CN" altLang="en-US" sz="4800" b="1" spc="300" dirty="0">
                <a:solidFill>
                  <a:schemeClr val="bg1"/>
                </a:solidFill>
                <a:latin typeface="+mn-ea"/>
                <a:ea typeface="+mn-ea"/>
              </a:rPr>
              <a:t>密码工程</a:t>
            </a: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》</a:t>
            </a:r>
            <a:endParaRPr lang="en-US" altLang="zh-CN" sz="4800" b="1" spc="300" dirty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第</a:t>
            </a:r>
            <a:r>
              <a:rPr lang="en-US" altLang="zh-CN" sz="6000" b="1" spc="300" dirty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章 密码侧信道分析与防护</a:t>
            </a:r>
            <a:endParaRPr lang="zh-CN" altLang="en-US" sz="6000" b="1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能量分析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040765" y="4944455"/>
            <a:ext cx="10351770" cy="1121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密码芯片供电电源上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串联一个小电阻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，用示波器测量电阻两端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电压差的瞬时值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，该电压与芯片功耗直接相关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缺点：有些设备的主板太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精密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，芯片电源上不容易加小电阻</a:t>
            </a:r>
            <a:endParaRPr lang="zh-CN" altLang="en-US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094382" y="997228"/>
          <a:ext cx="6176818" cy="3665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5448300" imgH="3238500" progId="Visio.Drawing.11">
                  <p:embed/>
                </p:oleObj>
              </mc:Choice>
              <mc:Fallback>
                <p:oleObj name="Visio" r:id="rId1" imgW="5448300" imgH="3238500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382" y="997228"/>
                        <a:ext cx="6176818" cy="3665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094382" y="997228"/>
          <a:ext cx="6176818" cy="3665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Visio" r:id="rId3" imgW="5448300" imgH="3238500" progId="Visio.Drawing.11">
                  <p:embed/>
                </p:oleObj>
              </mc:Choice>
              <mc:Fallback>
                <p:oleObj name="Visio" r:id="rId3" imgW="5448300" imgH="3238500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382" y="997228"/>
                        <a:ext cx="6176818" cy="3665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046717" y="2075056"/>
            <a:ext cx="3627169" cy="1044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对电阻而言：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I=</a:t>
            </a:r>
            <a:r>
              <a:rPr lang="en-US" altLang="zh-CN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U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/R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对芯片而言：</a:t>
            </a:r>
            <a:r>
              <a:rPr lang="en-US" altLang="zh-CN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P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≈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U</a:t>
            </a:r>
            <a:r>
              <a:rPr lang="zh-CN" altLang="en-US" spc="30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总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×I</a:t>
            </a:r>
            <a:endParaRPr lang="zh-CN" altLang="en-US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46235" y="6296986"/>
            <a:ext cx="7849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P. Kocher, J. Jaffe, B. Jun: Differential Power Analysis. Crypto 1999, LNCS, vol. 1666, pp. 388-397, Springer, Heidelberg (1999)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电磁分析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040765" y="5141403"/>
            <a:ext cx="10351770" cy="761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密码芯片在运行过程中的功耗波动引起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电磁辐射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，该信息可被电磁线圈捕捉到</a:t>
            </a:r>
            <a:endParaRPr lang="zh-CN" altLang="en-US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优点：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不再需要修改芯片外围电路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；缺点：易受到各种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电磁波的干扰</a:t>
            </a:r>
            <a:endParaRPr lang="zh-CN" altLang="en-US" b="1" spc="300" dirty="0">
              <a:solidFill>
                <a:srgbClr val="C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18099" y="6296986"/>
            <a:ext cx="804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Gandolfi K, </a:t>
            </a:r>
            <a:r>
              <a:rPr lang="en-US" altLang="zh-CN" sz="1400" dirty="0" err="1">
                <a:latin typeface="Segoe UI" panose="020B0502040204020203" pitchFamily="34" charset="0"/>
              </a:rPr>
              <a:t>Mourtel</a:t>
            </a:r>
            <a:r>
              <a:rPr lang="en-US" altLang="zh-CN" sz="1400" dirty="0">
                <a:latin typeface="Segoe UI" panose="020B0502040204020203" pitchFamily="34" charset="0"/>
              </a:rPr>
              <a:t> C, Olivier F. Electromagnetic analysis: concrete results. Cryptographic Hardware and Embedded Systems - CHES 2001, LNCS, vol. 2162. Springer Berlin Heidelberg, 2001: 251-261.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750" y="1221095"/>
            <a:ext cx="2877329" cy="3200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379201" y="4465735"/>
            <a:ext cx="3023585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面向密码芯片的电磁分析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8258915" y="4465735"/>
            <a:ext cx="121700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电磁探头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684" y="1221095"/>
            <a:ext cx="4080617" cy="320091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声音分析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095" y="3488875"/>
            <a:ext cx="4408265" cy="24045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515" y="1277862"/>
            <a:ext cx="4966797" cy="186338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3089" y="1314430"/>
            <a:ext cx="5175885" cy="1635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从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声音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中提取计算机中正在运行的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RSA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密码算法的侧信息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研究发现，该声音来源于计算机</a:t>
            </a:r>
            <a:r>
              <a:rPr lang="en-US" altLang="zh-CN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CPU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功耗波动引起的电容充放电</a:t>
            </a:r>
            <a:endParaRPr lang="en-US" altLang="zh-CN" b="1" spc="300" dirty="0">
              <a:solidFill>
                <a:srgbClr val="C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3027" y="4014946"/>
            <a:ext cx="5175885" cy="1635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采用抛物面麦克风，研究人员在</a:t>
            </a:r>
            <a:r>
              <a:rPr lang="en-US" altLang="zh-CN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4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米之外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成功提取到了有效声音信息</a:t>
            </a:r>
            <a:endParaRPr lang="en-US" altLang="zh-CN" b="1" spc="300" dirty="0">
              <a:solidFill>
                <a:srgbClr val="C00000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采用手机麦克风提取该信息的有效距离为</a:t>
            </a:r>
            <a:r>
              <a:rPr lang="en-US" altLang="zh-CN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30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厘米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18099" y="6296986"/>
            <a:ext cx="804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Segoe UI" panose="020B0502040204020203" pitchFamily="34" charset="0"/>
              </a:rPr>
              <a:t>Genkin</a:t>
            </a:r>
            <a:r>
              <a:rPr lang="en-US" altLang="zh-CN" sz="1400" dirty="0">
                <a:latin typeface="Segoe UI" panose="020B0502040204020203" pitchFamily="34" charset="0"/>
              </a:rPr>
              <a:t>, D., Shamir, A., </a:t>
            </a:r>
            <a:r>
              <a:rPr lang="en-US" altLang="zh-CN" sz="1400" dirty="0" err="1">
                <a:latin typeface="Segoe UI" panose="020B0502040204020203" pitchFamily="34" charset="0"/>
              </a:rPr>
              <a:t>Tromer</a:t>
            </a:r>
            <a:r>
              <a:rPr lang="en-US" altLang="zh-CN" sz="1400" dirty="0">
                <a:latin typeface="Segoe UI" panose="020B0502040204020203" pitchFamily="34" charset="0"/>
              </a:rPr>
              <a:t>, E.: RSA Key Extraction via Low-Bandwidth Acoustic Cryptanalysis. CRYPTO 2014, LNCS, vol. 8616, pp. 444–461, Springer, Heidelberg (2014)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故障分析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18099" y="6296986"/>
            <a:ext cx="804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E. </a:t>
            </a:r>
            <a:r>
              <a:rPr lang="en-US" altLang="zh-CN" sz="1400" dirty="0" err="1">
                <a:latin typeface="Segoe UI" panose="020B0502040204020203" pitchFamily="34" charset="0"/>
              </a:rPr>
              <a:t>Biham</a:t>
            </a:r>
            <a:r>
              <a:rPr lang="en-US" altLang="zh-CN" sz="1400" dirty="0">
                <a:latin typeface="Segoe UI" panose="020B0502040204020203" pitchFamily="34" charset="0"/>
              </a:rPr>
              <a:t>, A. Shamir, Differential Fault Analysis of Secret Key Cryptosystems. Crypto 1997, LNCS, vol. 1294, pp. 513-525, Springer, Heidelberg, 1997.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11" name="Picture 2" descr="C:\Users\wanganl\Desktop\20150725贵州 - 第一届中国密码学与数据安全学术会议会议指南(0709)\故障攻击示意图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699" y="3477338"/>
            <a:ext cx="5088697" cy="211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2" descr="http://www.limited-entropy.com/wp-content/uploads/2012/09/chart_1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86" y="995337"/>
            <a:ext cx="3768824" cy="18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886145" y="1405646"/>
          <a:ext cx="5273804" cy="121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3" imgW="3589020" imgH="837565" progId="Visio.Drawing.11">
                  <p:embed/>
                </p:oleObj>
              </mc:Choice>
              <mc:Fallback>
                <p:oleObj name="Visio" r:id="rId3" imgW="3589020" imgH="837565" progId="Visio.Drawing.11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6145" y="1405646"/>
                        <a:ext cx="5273804" cy="12183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958731" y="2648871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电源毛刺故障注入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5" name="矩形 13"/>
          <p:cNvSpPr>
            <a:spLocks noChangeArrowheads="1"/>
          </p:cNvSpPr>
          <p:nvPr/>
        </p:nvSpPr>
        <p:spPr bwMode="auto">
          <a:xfrm>
            <a:off x="7398380" y="2648871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时钟毛刺故障注入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6" name="矩形 13"/>
          <p:cNvSpPr>
            <a:spLocks noChangeArrowheads="1"/>
          </p:cNvSpPr>
          <p:nvPr/>
        </p:nvSpPr>
        <p:spPr bwMode="auto">
          <a:xfrm>
            <a:off x="7656463" y="5688840"/>
            <a:ext cx="1733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激光故障注入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570" y="3398263"/>
            <a:ext cx="3021657" cy="2258177"/>
          </a:xfrm>
          <a:prstGeom prst="rect">
            <a:avLst/>
          </a:prstGeom>
        </p:spPr>
      </p:pic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216814" y="5688840"/>
            <a:ext cx="1733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电磁故障注入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缓存分析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46235" y="6296986"/>
            <a:ext cx="7849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D. Page. Theoretical use of cache memory as a cryptanalytic side-channel. Technical Report CSTR-02-003, Department of Computer Science, University of Bristol, 2002.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"/>
          <a:stretch>
            <a:fillRect/>
          </a:stretch>
        </p:blipFill>
        <p:spPr>
          <a:xfrm>
            <a:off x="4474818" y="1171776"/>
            <a:ext cx="7360026" cy="42952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9863" y="1675682"/>
            <a:ext cx="3691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缓存就是数据交换的缓冲区，当某一硬件要读取数据时：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首先从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缓存中</a:t>
            </a:r>
            <a:r>
              <a:rPr lang="zh-CN" altLang="en-US" sz="2000" dirty="0">
                <a:latin typeface="+mn-ea"/>
                <a:ea typeface="+mn-ea"/>
              </a:rPr>
              <a:t>查找需要的数据，如果找到了则直接执行（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速度快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找不到的话则从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内存中</a:t>
            </a:r>
            <a:r>
              <a:rPr lang="zh-CN" altLang="en-US" sz="2000" dirty="0">
                <a:latin typeface="+mn-ea"/>
                <a:ea typeface="+mn-ea"/>
              </a:rPr>
              <a:t>找（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速度慢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侧信道分析的平台搭建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734277" y="1670104"/>
          <a:ext cx="5916385" cy="3680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4572000" imgH="2849245" progId="Visio.Drawing.15">
                  <p:embed/>
                </p:oleObj>
              </mc:Choice>
              <mc:Fallback>
                <p:oleObj name="Visio" r:id="rId1" imgW="4572000" imgH="2849245" progId="Visio.Drawing.15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277" y="1670104"/>
                        <a:ext cx="5916385" cy="36804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41337" y="1550320"/>
            <a:ext cx="431825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送检产品应能够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接收和执行</a:t>
            </a:r>
            <a:r>
              <a:rPr lang="zh-CN" altLang="en-US" sz="2000" dirty="0">
                <a:latin typeface="+mn-ea"/>
                <a:ea typeface="+mn-ea"/>
              </a:rPr>
              <a:t>计算机发来的指令，具体要求：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指令中包含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明文</a:t>
            </a:r>
            <a:r>
              <a:rPr lang="zh-CN" altLang="en-US" sz="2000" dirty="0">
                <a:latin typeface="+mn-ea"/>
                <a:ea typeface="+mn-ea"/>
              </a:rPr>
              <a:t>，该明文可由计算机端任意选取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送检产品执行指令后将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密文</a:t>
            </a:r>
            <a:r>
              <a:rPr lang="zh-CN" altLang="en-US" sz="2000" dirty="0">
                <a:latin typeface="+mn-ea"/>
                <a:ea typeface="+mn-ea"/>
              </a:rPr>
              <a:t>、签名值等密码运算结果返回给计算机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送检产品可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连续多次、快速地</a:t>
            </a:r>
            <a:r>
              <a:rPr lang="zh-CN" altLang="en-US" sz="2000" dirty="0">
                <a:latin typeface="+mn-ea"/>
                <a:ea typeface="+mn-ea"/>
              </a:rPr>
              <a:t>响应指令，执行待检测的密码运算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6547219" y="1181656"/>
            <a:ext cx="4190733" cy="4955643"/>
            <a:chOff x="6909170" y="1353082"/>
            <a:chExt cx="4190733" cy="4955643"/>
          </a:xfrm>
        </p:grpSpPr>
        <p:sp>
          <p:nvSpPr>
            <p:cNvPr id="48" name="文本占位符 11"/>
            <p:cNvSpPr txBox="1"/>
            <p:nvPr/>
          </p:nvSpPr>
          <p:spPr>
            <a:xfrm>
              <a:off x="6909170" y="4065381"/>
              <a:ext cx="4190733" cy="483594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49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latin typeface="微软雅黑" panose="020B0503020204020204" pitchFamily="34" charset="-122"/>
                  <a:cs typeface="+mn-ea"/>
                  <a:sym typeface="+mn-lt"/>
                </a:rPr>
                <a:t>简单能量分析</a:t>
              </a:r>
              <a:endParaRPr lang="zh-CN" altLang="en-US" sz="40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books-group_25777"/>
            <p:cNvSpPr>
              <a:spLocks noChangeAspect="1"/>
            </p:cNvSpPr>
            <p:nvPr/>
          </p:nvSpPr>
          <p:spPr bwMode="auto">
            <a:xfrm>
              <a:off x="8462135" y="1353082"/>
              <a:ext cx="1084804" cy="141926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88862 h 440259"/>
                <a:gd name="T57" fmla="*/ 88862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88862 h 440259"/>
                <a:gd name="T63" fmla="*/ 88862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88862 h 440259"/>
                <a:gd name="T71" fmla="*/ 88862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6" h="5092">
                  <a:moveTo>
                    <a:pt x="3542" y="4509"/>
                  </a:moveTo>
                  <a:lnTo>
                    <a:pt x="3260" y="4509"/>
                  </a:lnTo>
                  <a:lnTo>
                    <a:pt x="3181" y="2195"/>
                  </a:lnTo>
                  <a:cubicBezTo>
                    <a:pt x="3180" y="1744"/>
                    <a:pt x="2970" y="1596"/>
                    <a:pt x="2891" y="1540"/>
                  </a:cubicBezTo>
                  <a:cubicBezTo>
                    <a:pt x="2888" y="1538"/>
                    <a:pt x="2579" y="1327"/>
                    <a:pt x="2579" y="1327"/>
                  </a:cubicBezTo>
                  <a:lnTo>
                    <a:pt x="2641" y="1222"/>
                  </a:lnTo>
                  <a:cubicBezTo>
                    <a:pt x="2669" y="1174"/>
                    <a:pt x="2653" y="1113"/>
                    <a:pt x="2606" y="1085"/>
                  </a:cubicBezTo>
                  <a:lnTo>
                    <a:pt x="2547" y="1050"/>
                  </a:lnTo>
                  <a:lnTo>
                    <a:pt x="2700" y="790"/>
                  </a:lnTo>
                  <a:lnTo>
                    <a:pt x="2789" y="842"/>
                  </a:lnTo>
                  <a:cubicBezTo>
                    <a:pt x="2804" y="851"/>
                    <a:pt x="2822" y="856"/>
                    <a:pt x="2839" y="856"/>
                  </a:cubicBezTo>
                  <a:cubicBezTo>
                    <a:pt x="2848" y="856"/>
                    <a:pt x="2856" y="855"/>
                    <a:pt x="2865" y="853"/>
                  </a:cubicBezTo>
                  <a:cubicBezTo>
                    <a:pt x="2890" y="846"/>
                    <a:pt x="2912" y="829"/>
                    <a:pt x="2926" y="806"/>
                  </a:cubicBezTo>
                  <a:lnTo>
                    <a:pt x="3073" y="556"/>
                  </a:lnTo>
                  <a:cubicBezTo>
                    <a:pt x="3101" y="508"/>
                    <a:pt x="3085" y="447"/>
                    <a:pt x="3038" y="419"/>
                  </a:cubicBezTo>
                  <a:lnTo>
                    <a:pt x="2354" y="17"/>
                  </a:lnTo>
                  <a:cubicBezTo>
                    <a:pt x="2331" y="3"/>
                    <a:pt x="2304" y="0"/>
                    <a:pt x="2279" y="6"/>
                  </a:cubicBezTo>
                  <a:cubicBezTo>
                    <a:pt x="2253" y="13"/>
                    <a:pt x="2231" y="29"/>
                    <a:pt x="2217" y="52"/>
                  </a:cubicBezTo>
                  <a:lnTo>
                    <a:pt x="2070" y="303"/>
                  </a:lnTo>
                  <a:cubicBezTo>
                    <a:pt x="2042" y="351"/>
                    <a:pt x="2058" y="412"/>
                    <a:pt x="2105" y="440"/>
                  </a:cubicBezTo>
                  <a:lnTo>
                    <a:pt x="2194" y="492"/>
                  </a:lnTo>
                  <a:lnTo>
                    <a:pt x="2041" y="753"/>
                  </a:lnTo>
                  <a:lnTo>
                    <a:pt x="1982" y="718"/>
                  </a:lnTo>
                  <a:cubicBezTo>
                    <a:pt x="1959" y="704"/>
                    <a:pt x="1932" y="701"/>
                    <a:pt x="1906" y="707"/>
                  </a:cubicBezTo>
                  <a:cubicBezTo>
                    <a:pt x="1881" y="714"/>
                    <a:pt x="1859" y="731"/>
                    <a:pt x="1845" y="753"/>
                  </a:cubicBezTo>
                  <a:lnTo>
                    <a:pt x="880" y="2395"/>
                  </a:lnTo>
                  <a:cubicBezTo>
                    <a:pt x="852" y="2443"/>
                    <a:pt x="868" y="2504"/>
                    <a:pt x="915" y="2532"/>
                  </a:cubicBezTo>
                  <a:lnTo>
                    <a:pt x="1023" y="2595"/>
                  </a:lnTo>
                  <a:lnTo>
                    <a:pt x="838" y="2910"/>
                  </a:lnTo>
                  <a:cubicBezTo>
                    <a:pt x="824" y="2933"/>
                    <a:pt x="821" y="2960"/>
                    <a:pt x="827" y="2986"/>
                  </a:cubicBezTo>
                  <a:cubicBezTo>
                    <a:pt x="834" y="3011"/>
                    <a:pt x="851" y="3033"/>
                    <a:pt x="873" y="3047"/>
                  </a:cubicBezTo>
                  <a:lnTo>
                    <a:pt x="1109" y="3185"/>
                  </a:lnTo>
                  <a:cubicBezTo>
                    <a:pt x="1125" y="3195"/>
                    <a:pt x="1143" y="3199"/>
                    <a:pt x="1160" y="3199"/>
                  </a:cubicBezTo>
                  <a:cubicBezTo>
                    <a:pt x="1194" y="3199"/>
                    <a:pt x="1227" y="3182"/>
                    <a:pt x="1246" y="3150"/>
                  </a:cubicBezTo>
                  <a:lnTo>
                    <a:pt x="1431" y="2835"/>
                  </a:lnTo>
                  <a:lnTo>
                    <a:pt x="1539" y="2899"/>
                  </a:lnTo>
                  <a:cubicBezTo>
                    <a:pt x="1554" y="2908"/>
                    <a:pt x="1572" y="2913"/>
                    <a:pt x="1589" y="2913"/>
                  </a:cubicBezTo>
                  <a:cubicBezTo>
                    <a:pt x="1598" y="2913"/>
                    <a:pt x="1606" y="2911"/>
                    <a:pt x="1615" y="2909"/>
                  </a:cubicBezTo>
                  <a:cubicBezTo>
                    <a:pt x="1640" y="2903"/>
                    <a:pt x="1662" y="2886"/>
                    <a:pt x="1676" y="2863"/>
                  </a:cubicBezTo>
                  <a:lnTo>
                    <a:pt x="1825" y="2609"/>
                  </a:lnTo>
                  <a:lnTo>
                    <a:pt x="2067" y="2751"/>
                  </a:lnTo>
                  <a:cubicBezTo>
                    <a:pt x="2130" y="2788"/>
                    <a:pt x="2174" y="2847"/>
                    <a:pt x="2192" y="2917"/>
                  </a:cubicBezTo>
                  <a:cubicBezTo>
                    <a:pt x="2210" y="2988"/>
                    <a:pt x="2200" y="3061"/>
                    <a:pt x="2163" y="3123"/>
                  </a:cubicBezTo>
                  <a:lnTo>
                    <a:pt x="1734" y="3854"/>
                  </a:lnTo>
                  <a:lnTo>
                    <a:pt x="1565" y="3755"/>
                  </a:lnTo>
                  <a:lnTo>
                    <a:pt x="1589" y="3713"/>
                  </a:lnTo>
                  <a:cubicBezTo>
                    <a:pt x="1617" y="3665"/>
                    <a:pt x="1601" y="3604"/>
                    <a:pt x="1554" y="3576"/>
                  </a:cubicBezTo>
                  <a:lnTo>
                    <a:pt x="316" y="2848"/>
                  </a:lnTo>
                  <a:cubicBezTo>
                    <a:pt x="293" y="2834"/>
                    <a:pt x="266" y="2831"/>
                    <a:pt x="240" y="2837"/>
                  </a:cubicBezTo>
                  <a:cubicBezTo>
                    <a:pt x="214" y="2844"/>
                    <a:pt x="193" y="2861"/>
                    <a:pt x="179" y="2883"/>
                  </a:cubicBezTo>
                  <a:lnTo>
                    <a:pt x="28" y="3140"/>
                  </a:lnTo>
                  <a:cubicBezTo>
                    <a:pt x="0" y="3187"/>
                    <a:pt x="16" y="3249"/>
                    <a:pt x="64" y="3277"/>
                  </a:cubicBezTo>
                  <a:lnTo>
                    <a:pt x="251" y="3387"/>
                  </a:lnTo>
                  <a:lnTo>
                    <a:pt x="161" y="3541"/>
                  </a:lnTo>
                  <a:cubicBezTo>
                    <a:pt x="133" y="3588"/>
                    <a:pt x="149" y="3650"/>
                    <a:pt x="196" y="3678"/>
                  </a:cubicBezTo>
                  <a:lnTo>
                    <a:pt x="887" y="4084"/>
                  </a:lnTo>
                  <a:cubicBezTo>
                    <a:pt x="902" y="4093"/>
                    <a:pt x="920" y="4098"/>
                    <a:pt x="937" y="4098"/>
                  </a:cubicBezTo>
                  <a:cubicBezTo>
                    <a:pt x="946" y="4098"/>
                    <a:pt x="954" y="4097"/>
                    <a:pt x="963" y="4094"/>
                  </a:cubicBezTo>
                  <a:cubicBezTo>
                    <a:pt x="988" y="4088"/>
                    <a:pt x="1010" y="4071"/>
                    <a:pt x="1024" y="4048"/>
                  </a:cubicBezTo>
                  <a:lnTo>
                    <a:pt x="1114" y="3894"/>
                  </a:lnTo>
                  <a:lnTo>
                    <a:pt x="1216" y="3954"/>
                  </a:lnTo>
                  <a:lnTo>
                    <a:pt x="889" y="4509"/>
                  </a:lnTo>
                  <a:lnTo>
                    <a:pt x="397" y="4509"/>
                  </a:lnTo>
                  <a:cubicBezTo>
                    <a:pt x="207" y="4509"/>
                    <a:pt x="53" y="4663"/>
                    <a:pt x="53" y="4852"/>
                  </a:cubicBezTo>
                  <a:lnTo>
                    <a:pt x="53" y="4992"/>
                  </a:lnTo>
                  <a:cubicBezTo>
                    <a:pt x="53" y="5047"/>
                    <a:pt x="97" y="5092"/>
                    <a:pt x="153" y="5092"/>
                  </a:cubicBezTo>
                  <a:lnTo>
                    <a:pt x="3786" y="5092"/>
                  </a:lnTo>
                  <a:cubicBezTo>
                    <a:pt x="3842" y="5092"/>
                    <a:pt x="3886" y="5047"/>
                    <a:pt x="3886" y="4992"/>
                  </a:cubicBezTo>
                  <a:lnTo>
                    <a:pt x="3886" y="4852"/>
                  </a:lnTo>
                  <a:cubicBezTo>
                    <a:pt x="3886" y="4663"/>
                    <a:pt x="3732" y="4509"/>
                    <a:pt x="3542" y="4509"/>
                  </a:cubicBezTo>
                  <a:close/>
                  <a:moveTo>
                    <a:pt x="2339" y="240"/>
                  </a:moveTo>
                  <a:lnTo>
                    <a:pt x="2850" y="540"/>
                  </a:lnTo>
                  <a:lnTo>
                    <a:pt x="2804" y="619"/>
                  </a:lnTo>
                  <a:lnTo>
                    <a:pt x="2293" y="318"/>
                  </a:lnTo>
                  <a:lnTo>
                    <a:pt x="2339" y="240"/>
                  </a:lnTo>
                  <a:close/>
                  <a:moveTo>
                    <a:pt x="2367" y="594"/>
                  </a:moveTo>
                  <a:lnTo>
                    <a:pt x="2527" y="688"/>
                  </a:lnTo>
                  <a:lnTo>
                    <a:pt x="2374" y="949"/>
                  </a:lnTo>
                  <a:lnTo>
                    <a:pt x="2369" y="945"/>
                  </a:lnTo>
                  <a:lnTo>
                    <a:pt x="2214" y="854"/>
                  </a:lnTo>
                  <a:lnTo>
                    <a:pt x="2367" y="594"/>
                  </a:lnTo>
                  <a:close/>
                  <a:moveTo>
                    <a:pt x="1124" y="2962"/>
                  </a:moveTo>
                  <a:lnTo>
                    <a:pt x="1061" y="2925"/>
                  </a:lnTo>
                  <a:lnTo>
                    <a:pt x="1195" y="2697"/>
                  </a:lnTo>
                  <a:lnTo>
                    <a:pt x="1259" y="2734"/>
                  </a:lnTo>
                  <a:lnTo>
                    <a:pt x="1124" y="2962"/>
                  </a:lnTo>
                  <a:close/>
                  <a:moveTo>
                    <a:pt x="1811" y="2238"/>
                  </a:moveTo>
                  <a:lnTo>
                    <a:pt x="1554" y="2676"/>
                  </a:lnTo>
                  <a:lnTo>
                    <a:pt x="1103" y="2410"/>
                  </a:lnTo>
                  <a:lnTo>
                    <a:pt x="1967" y="941"/>
                  </a:lnTo>
                  <a:lnTo>
                    <a:pt x="2418" y="1206"/>
                  </a:lnTo>
                  <a:lnTo>
                    <a:pt x="2229" y="1528"/>
                  </a:lnTo>
                  <a:cubicBezTo>
                    <a:pt x="2190" y="1516"/>
                    <a:pt x="2150" y="1510"/>
                    <a:pt x="2110" y="1510"/>
                  </a:cubicBezTo>
                  <a:cubicBezTo>
                    <a:pt x="1959" y="1510"/>
                    <a:pt x="1819" y="1590"/>
                    <a:pt x="1743" y="1720"/>
                  </a:cubicBezTo>
                  <a:cubicBezTo>
                    <a:pt x="1642" y="1891"/>
                    <a:pt x="1675" y="2105"/>
                    <a:pt x="1811" y="2238"/>
                  </a:cubicBezTo>
                  <a:close/>
                  <a:moveTo>
                    <a:pt x="1915" y="1821"/>
                  </a:moveTo>
                  <a:cubicBezTo>
                    <a:pt x="1955" y="1753"/>
                    <a:pt x="2030" y="1710"/>
                    <a:pt x="2110" y="1710"/>
                  </a:cubicBezTo>
                  <a:cubicBezTo>
                    <a:pt x="2149" y="1710"/>
                    <a:pt x="2189" y="1721"/>
                    <a:pt x="2223" y="1741"/>
                  </a:cubicBezTo>
                  <a:cubicBezTo>
                    <a:pt x="2330" y="1804"/>
                    <a:pt x="2366" y="1942"/>
                    <a:pt x="2303" y="2049"/>
                  </a:cubicBezTo>
                  <a:cubicBezTo>
                    <a:pt x="2263" y="2118"/>
                    <a:pt x="2188" y="2160"/>
                    <a:pt x="2109" y="2160"/>
                  </a:cubicBezTo>
                  <a:cubicBezTo>
                    <a:pt x="2069" y="2160"/>
                    <a:pt x="2030" y="2150"/>
                    <a:pt x="1995" y="2129"/>
                  </a:cubicBezTo>
                  <a:cubicBezTo>
                    <a:pt x="1888" y="2066"/>
                    <a:pt x="1852" y="1928"/>
                    <a:pt x="1915" y="1821"/>
                  </a:cubicBezTo>
                  <a:close/>
                  <a:moveTo>
                    <a:pt x="902" y="3861"/>
                  </a:moveTo>
                  <a:lnTo>
                    <a:pt x="384" y="3556"/>
                  </a:lnTo>
                  <a:lnTo>
                    <a:pt x="424" y="3488"/>
                  </a:lnTo>
                  <a:lnTo>
                    <a:pt x="942" y="3793"/>
                  </a:lnTo>
                  <a:lnTo>
                    <a:pt x="902" y="3861"/>
                  </a:lnTo>
                  <a:close/>
                  <a:moveTo>
                    <a:pt x="251" y="3155"/>
                  </a:moveTo>
                  <a:lnTo>
                    <a:pt x="301" y="3071"/>
                  </a:lnTo>
                  <a:lnTo>
                    <a:pt x="1366" y="3698"/>
                  </a:lnTo>
                  <a:lnTo>
                    <a:pt x="1317" y="3782"/>
                  </a:lnTo>
                  <a:lnTo>
                    <a:pt x="251" y="3155"/>
                  </a:lnTo>
                  <a:close/>
                  <a:moveTo>
                    <a:pt x="1463" y="3927"/>
                  </a:moveTo>
                  <a:lnTo>
                    <a:pt x="1718" y="4077"/>
                  </a:lnTo>
                  <a:cubicBezTo>
                    <a:pt x="1734" y="4086"/>
                    <a:pt x="1751" y="4091"/>
                    <a:pt x="1769" y="4091"/>
                  </a:cubicBezTo>
                  <a:cubicBezTo>
                    <a:pt x="1777" y="4091"/>
                    <a:pt x="1786" y="4090"/>
                    <a:pt x="1794" y="4088"/>
                  </a:cubicBezTo>
                  <a:cubicBezTo>
                    <a:pt x="1820" y="4081"/>
                    <a:pt x="1842" y="4065"/>
                    <a:pt x="1855" y="4042"/>
                  </a:cubicBezTo>
                  <a:lnTo>
                    <a:pt x="2336" y="3225"/>
                  </a:lnTo>
                  <a:cubicBezTo>
                    <a:pt x="2400" y="3116"/>
                    <a:pt x="2418" y="2989"/>
                    <a:pt x="2386" y="2867"/>
                  </a:cubicBezTo>
                  <a:cubicBezTo>
                    <a:pt x="2354" y="2745"/>
                    <a:pt x="2277" y="2643"/>
                    <a:pt x="2168" y="2579"/>
                  </a:cubicBezTo>
                  <a:lnTo>
                    <a:pt x="1927" y="2437"/>
                  </a:lnTo>
                  <a:lnTo>
                    <a:pt x="1983" y="2341"/>
                  </a:lnTo>
                  <a:cubicBezTo>
                    <a:pt x="2024" y="2354"/>
                    <a:pt x="2066" y="2360"/>
                    <a:pt x="2109" y="2360"/>
                  </a:cubicBezTo>
                  <a:cubicBezTo>
                    <a:pt x="2259" y="2360"/>
                    <a:pt x="2400" y="2280"/>
                    <a:pt x="2476" y="2151"/>
                  </a:cubicBezTo>
                  <a:cubicBezTo>
                    <a:pt x="2578" y="1977"/>
                    <a:pt x="2542" y="1761"/>
                    <a:pt x="2402" y="1628"/>
                  </a:cubicBezTo>
                  <a:lnTo>
                    <a:pt x="2478" y="1500"/>
                  </a:lnTo>
                  <a:cubicBezTo>
                    <a:pt x="2478" y="1500"/>
                    <a:pt x="2772" y="1701"/>
                    <a:pt x="2776" y="1704"/>
                  </a:cubicBezTo>
                  <a:cubicBezTo>
                    <a:pt x="2837" y="1747"/>
                    <a:pt x="2981" y="1848"/>
                    <a:pt x="2981" y="2197"/>
                  </a:cubicBezTo>
                  <a:cubicBezTo>
                    <a:pt x="2981" y="2198"/>
                    <a:pt x="2981" y="2199"/>
                    <a:pt x="2981" y="2200"/>
                  </a:cubicBezTo>
                  <a:lnTo>
                    <a:pt x="3060" y="4509"/>
                  </a:lnTo>
                  <a:lnTo>
                    <a:pt x="1121" y="4509"/>
                  </a:lnTo>
                  <a:lnTo>
                    <a:pt x="1463" y="3927"/>
                  </a:lnTo>
                  <a:close/>
                  <a:moveTo>
                    <a:pt x="3686" y="4892"/>
                  </a:moveTo>
                  <a:lnTo>
                    <a:pt x="253" y="4892"/>
                  </a:lnTo>
                  <a:lnTo>
                    <a:pt x="253" y="4852"/>
                  </a:lnTo>
                  <a:cubicBezTo>
                    <a:pt x="253" y="4773"/>
                    <a:pt x="317" y="4709"/>
                    <a:pt x="397" y="4709"/>
                  </a:cubicBezTo>
                  <a:lnTo>
                    <a:pt x="3542" y="4709"/>
                  </a:lnTo>
                  <a:cubicBezTo>
                    <a:pt x="3622" y="4709"/>
                    <a:pt x="3686" y="4773"/>
                    <a:pt x="3686" y="4852"/>
                  </a:cubicBezTo>
                  <a:lnTo>
                    <a:pt x="3686" y="48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52" name="椭圆 5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初识能量波形</a:t>
            </a:r>
            <a:endParaRPr lang="zh-CN" altLang="en-US" dirty="0"/>
          </a:p>
        </p:txBody>
      </p:sp>
      <p:pic>
        <p:nvPicPr>
          <p:cNvPr id="7" name="Picture 4" descr="Snap1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78" y="1386758"/>
            <a:ext cx="10382330" cy="36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2548365" y="5321338"/>
            <a:ext cx="674736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16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轮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DES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算法，软件实现，横轴为时间，纵轴为电压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/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电流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初识能量波形</a:t>
            </a:r>
            <a:endParaRPr lang="zh-CN" altLang="en-US" dirty="0"/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4356553" y="5562523"/>
            <a:ext cx="3130985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32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轮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SM4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算法，软件实现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23938" y="1157570"/>
            <a:ext cx="9944122" cy="434591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初识能量波形</a:t>
            </a:r>
            <a:endParaRPr lang="zh-CN" altLang="en-US" dirty="0"/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2634415" y="5739502"/>
            <a:ext cx="6575262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10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轮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算法，硬件实现，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CBC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模式（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FPGA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环境实现）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3" name="Picture 2" descr="C:\Users\wanganl\Desktop\图片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83" y="1198924"/>
            <a:ext cx="7223126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9"/>
          <p:cNvSpPr txBox="1"/>
          <p:nvPr/>
        </p:nvSpPr>
        <p:spPr bwMode="auto">
          <a:xfrm>
            <a:off x="1279525" y="2528666"/>
            <a:ext cx="1806575" cy="67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目录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内容占位符 10"/>
          <p:cNvSpPr txBox="1"/>
          <p:nvPr/>
        </p:nvSpPr>
        <p:spPr bwMode="auto">
          <a:xfrm>
            <a:off x="1122361" y="3936012"/>
            <a:ext cx="2120900" cy="39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5127220" y="994374"/>
            <a:ext cx="3919555" cy="1098506"/>
            <a:chOff x="5337036" y="1031947"/>
            <a:chExt cx="3919555" cy="1098506"/>
          </a:xfrm>
        </p:grpSpPr>
        <p:sp>
          <p:nvSpPr>
            <p:cNvPr id="46" name="文本框 4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10" y="1248904"/>
              <a:ext cx="2872581" cy="798646"/>
              <a:chOff x="6384011" y="1247332"/>
              <a:chExt cx="2872581" cy="79168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384011" y="1247332"/>
                <a:ext cx="2872581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侧信道分析概述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127220" y="4024872"/>
            <a:ext cx="3919555" cy="1098506"/>
            <a:chOff x="5337036" y="1031947"/>
            <a:chExt cx="3919555" cy="1098506"/>
          </a:xfrm>
        </p:grpSpPr>
        <p:sp>
          <p:nvSpPr>
            <p:cNvPr id="51" name="文本框 50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384010" y="1248904"/>
              <a:ext cx="2872581" cy="798646"/>
              <a:chOff x="6384011" y="1247332"/>
              <a:chExt cx="2872581" cy="791687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6384011" y="1247332"/>
                <a:ext cx="2872581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侧信道防护对策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127220" y="2004540"/>
            <a:ext cx="3622875" cy="1098506"/>
            <a:chOff x="5337036" y="1031947"/>
            <a:chExt cx="3622875" cy="1098506"/>
          </a:xfrm>
        </p:grpSpPr>
        <p:sp>
          <p:nvSpPr>
            <p:cNvPr id="56" name="文本框 5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384010" y="1248904"/>
              <a:ext cx="2575901" cy="798646"/>
              <a:chOff x="6384011" y="1247332"/>
              <a:chExt cx="2575901" cy="791687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6384011" y="1247332"/>
                <a:ext cx="2462213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简单能量分析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5127220" y="3014706"/>
            <a:ext cx="5561030" cy="1098506"/>
            <a:chOff x="5337036" y="1031947"/>
            <a:chExt cx="5561030" cy="1098506"/>
          </a:xfrm>
        </p:grpSpPr>
        <p:sp>
          <p:nvSpPr>
            <p:cNvPr id="61" name="文本框 60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6384010" y="1248904"/>
              <a:ext cx="4514056" cy="798646"/>
              <a:chOff x="6384011" y="1247332"/>
              <a:chExt cx="4514056" cy="791687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384011" y="1247332"/>
                <a:ext cx="4514056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相关能量分析与模板攻击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127220" y="5035037"/>
            <a:ext cx="6792137" cy="1098506"/>
            <a:chOff x="5337036" y="1031947"/>
            <a:chExt cx="6792137" cy="1098506"/>
          </a:xfrm>
        </p:grpSpPr>
        <p:sp>
          <p:nvSpPr>
            <p:cNvPr id="3" name="文本框 2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5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384010" y="1248904"/>
              <a:ext cx="5745163" cy="798646"/>
              <a:chOff x="6384011" y="1247332"/>
              <a:chExt cx="5745163" cy="791687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384011" y="1247332"/>
                <a:ext cx="5745163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针对侧信道防护对策的高级分析</a:t>
                </a:r>
                <a:endParaRPr lang="zh-CN" altLang="en-US" sz="3200" b="1" dirty="0"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初识能量波形</a:t>
            </a:r>
            <a:endParaRPr lang="zh-CN" altLang="en-US" dirty="0"/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8289637" y="5805493"/>
            <a:ext cx="121700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波形数据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9834" y="969046"/>
            <a:ext cx="4908479" cy="2175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985" y="1000441"/>
            <a:ext cx="1508912" cy="4775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17" y="1000442"/>
            <a:ext cx="1500338" cy="4775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34" y="3641112"/>
            <a:ext cx="4908479" cy="2175232"/>
          </a:xfrm>
          <a:prstGeom prst="rect">
            <a:avLst/>
          </a:prstGeom>
        </p:spPr>
      </p:pic>
      <p:sp>
        <p:nvSpPr>
          <p:cNvPr id="11" name="矩形 13"/>
          <p:cNvSpPr>
            <a:spLocks noChangeArrowheads="1"/>
          </p:cNvSpPr>
          <p:nvPr/>
        </p:nvSpPr>
        <p:spPr bwMode="auto">
          <a:xfrm>
            <a:off x="3095573" y="3127843"/>
            <a:ext cx="121700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原始波形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" name="矩形 13"/>
          <p:cNvSpPr>
            <a:spLocks noChangeArrowheads="1"/>
          </p:cNvSpPr>
          <p:nvPr/>
        </p:nvSpPr>
        <p:spPr bwMode="auto">
          <a:xfrm>
            <a:off x="2579406" y="5805493"/>
            <a:ext cx="2249334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原始波形（放大）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</a:t>
            </a:r>
            <a:r>
              <a:rPr lang="zh-CN" altLang="en-US" dirty="0"/>
              <a:t>中的置换操作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278881" y="1827054"/>
            <a:ext cx="4583832" cy="3617822"/>
            <a:chOff x="4560168" y="2052137"/>
            <a:chExt cx="4583832" cy="3617822"/>
          </a:xfrm>
        </p:grpSpPr>
        <p:pic>
          <p:nvPicPr>
            <p:cNvPr id="6" name="Picture 2" descr="E:\IC\我的课件\密码实现技术（试讲）\DES_PC-1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168" y="2637713"/>
              <a:ext cx="4583832" cy="2492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644008" y="2052137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93FB7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A</a:t>
              </a:r>
              <a:endParaRPr lang="zh-CN" altLang="en-US" sz="3200" b="1" dirty="0">
                <a:solidFill>
                  <a:srgbClr val="093FB7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085184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93FB7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B</a:t>
              </a:r>
              <a:endParaRPr lang="zh-CN" altLang="en-US" sz="3200" b="1" dirty="0">
                <a:solidFill>
                  <a:srgbClr val="093FB7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43433" y="1043677"/>
            <a:ext cx="4257676" cy="5086350"/>
            <a:chOff x="170308" y="1268760"/>
            <a:chExt cx="4257676" cy="5086350"/>
          </a:xfrm>
        </p:grpSpPr>
        <p:pic>
          <p:nvPicPr>
            <p:cNvPr id="12" name="Picture 3" descr="E:\IC\我的课件\密码实现技术（试讲）\des_keygen.gif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08" y="1268760"/>
              <a:ext cx="4257676" cy="508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圆角矩形 12"/>
            <p:cNvSpPr/>
            <p:nvPr/>
          </p:nvSpPr>
          <p:spPr>
            <a:xfrm>
              <a:off x="1033519" y="1533525"/>
              <a:ext cx="792088" cy="3024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PC-1</a:t>
              </a:r>
              <a:endPara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内容占位符 2"/>
          <p:cNvSpPr txBox="1"/>
          <p:nvPr/>
        </p:nvSpPr>
        <p:spPr>
          <a:xfrm>
            <a:off x="7634693" y="5202735"/>
            <a:ext cx="1872208" cy="578693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spcBef>
                <a:spcPts val="6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spcBef>
                <a:spcPts val="6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spcBef>
                <a:spcPts val="6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PC-1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置换</a:t>
            </a:r>
            <a:endParaRPr lang="en-US" altLang="zh-CN" sz="200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PC-1</a:t>
            </a:r>
            <a:r>
              <a:rPr lang="zh-CN" altLang="en-US" dirty="0"/>
              <a:t>置换的实现</a:t>
            </a:r>
            <a:endParaRPr lang="zh-CN" altLang="en-US" dirty="0"/>
          </a:p>
        </p:txBody>
      </p:sp>
      <p:sp>
        <p:nvSpPr>
          <p:cNvPr id="15" name="内容占位符 2"/>
          <p:cNvSpPr txBox="1"/>
          <p:nvPr/>
        </p:nvSpPr>
        <p:spPr>
          <a:xfrm>
            <a:off x="457200" y="1402047"/>
            <a:ext cx="8053751" cy="46001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5305" indent="-535305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/>
              <a:t>目标：实现</a:t>
            </a:r>
            <a:r>
              <a:rPr lang="en-US" altLang="zh-CN" sz="2400" dirty="0"/>
              <a:t>B = PC-1(A)</a:t>
            </a:r>
            <a:endParaRPr lang="en-US" altLang="zh-CN" sz="2400" dirty="0"/>
          </a:p>
          <a:p>
            <a:pPr marL="535305" indent="-535305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535305" indent="-535305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/>
              <a:t>步骤</a:t>
            </a:r>
            <a:r>
              <a:rPr lang="en-US" altLang="zh-CN" sz="2400" dirty="0"/>
              <a:t>1</a:t>
            </a:r>
            <a:r>
              <a:rPr lang="zh-CN" altLang="en-US" sz="2400" dirty="0"/>
              <a:t>：把</a:t>
            </a:r>
            <a:r>
              <a:rPr lang="en-US" altLang="zh-CN" sz="2400" dirty="0"/>
              <a:t>B</a:t>
            </a:r>
            <a:r>
              <a:rPr lang="zh-CN" altLang="en-US" sz="2400" dirty="0"/>
              <a:t>清零</a:t>
            </a:r>
            <a:endParaRPr lang="zh-CN" altLang="en-US" sz="2400" dirty="0"/>
          </a:p>
          <a:p>
            <a:pPr marL="535305" indent="-535305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/>
              <a:t>步骤</a:t>
            </a:r>
            <a:r>
              <a:rPr lang="en-US" altLang="zh-CN" sz="2400" dirty="0"/>
              <a:t>2</a:t>
            </a:r>
            <a:r>
              <a:rPr lang="zh-CN" altLang="en-US" sz="2400" dirty="0"/>
              <a:t>：按</a:t>
            </a:r>
            <a:r>
              <a:rPr lang="en-US" altLang="zh-CN" sz="2400" dirty="0"/>
              <a:t>A</a:t>
            </a:r>
            <a:r>
              <a:rPr lang="zh-CN" altLang="en-US" sz="2400" dirty="0"/>
              <a:t>的比特编号进行</a:t>
            </a:r>
            <a:r>
              <a:rPr lang="en-US" altLang="zh-CN" sz="2400" dirty="0"/>
              <a:t>56</a:t>
            </a:r>
            <a:r>
              <a:rPr lang="zh-CN" altLang="en-US" sz="2400" dirty="0"/>
              <a:t>次循环：</a:t>
            </a:r>
            <a:endParaRPr lang="zh-CN" altLang="en-US" sz="2400" dirty="0"/>
          </a:p>
          <a:p>
            <a:pPr marL="984250" lvl="1" indent="-52705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dirty="0"/>
              <a:t>若</a:t>
            </a:r>
            <a:r>
              <a:rPr lang="en-US" altLang="zh-CN" dirty="0">
                <a:solidFill>
                  <a:srgbClr val="C00000"/>
                </a:solidFill>
              </a:rPr>
              <a:t>A[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en-US" altLang="zh-CN" dirty="0">
                <a:solidFill>
                  <a:srgbClr val="C00000"/>
                </a:solidFill>
              </a:rPr>
              <a:t>] = 0</a:t>
            </a:r>
            <a:r>
              <a:rPr lang="zh-CN" altLang="en-US" dirty="0"/>
              <a:t>，则什么都不做（跳转）</a:t>
            </a:r>
            <a:endParaRPr lang="zh-CN" altLang="en-US" dirty="0"/>
          </a:p>
          <a:p>
            <a:pPr marL="984250" lvl="1" indent="-52705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dirty="0"/>
              <a:t>若</a:t>
            </a:r>
            <a:r>
              <a:rPr lang="en-US" altLang="zh-CN" dirty="0">
                <a:solidFill>
                  <a:srgbClr val="C00000"/>
                </a:solidFill>
              </a:rPr>
              <a:t>A[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en-US" altLang="zh-CN" dirty="0">
                <a:solidFill>
                  <a:srgbClr val="C00000"/>
                </a:solidFill>
              </a:rPr>
              <a:t>] = 1</a:t>
            </a:r>
            <a:r>
              <a:rPr lang="zh-CN" altLang="en-US" dirty="0"/>
              <a:t>，则查表得知这个</a:t>
            </a:r>
            <a:r>
              <a:rPr lang="en-US" altLang="zh-CN" dirty="0"/>
              <a:t>1</a:t>
            </a:r>
            <a:r>
              <a:rPr lang="zh-CN" altLang="en-US" dirty="0"/>
              <a:t>在</a:t>
            </a:r>
            <a:r>
              <a:rPr lang="en-US" altLang="zh-CN" dirty="0"/>
              <a:t>B</a:t>
            </a:r>
            <a:r>
              <a:rPr lang="zh-CN" altLang="en-US" dirty="0"/>
              <a:t>中的去向，并写入</a:t>
            </a:r>
            <a:r>
              <a:rPr lang="en-US" altLang="zh-CN" dirty="0"/>
              <a:t>B</a:t>
            </a:r>
            <a:r>
              <a:rPr lang="zh-CN" altLang="en-US" dirty="0"/>
              <a:t>相应的位置（不跳、执行下一条写操作）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1698" y="1462760"/>
            <a:ext cx="2076944" cy="12481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397" y="3363235"/>
            <a:ext cx="724770" cy="7340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494" y="4736948"/>
            <a:ext cx="1955352" cy="1050859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10260170" y="2954216"/>
            <a:ext cx="0" cy="1603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：简单能量分析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174496" y="912613"/>
            <a:ext cx="9843007" cy="5267017"/>
            <a:chOff x="1591207" y="1208295"/>
            <a:chExt cx="8948188" cy="4788197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605" y="1208295"/>
              <a:ext cx="8886790" cy="4788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24"/>
            <p:cNvSpPr txBox="1"/>
            <p:nvPr/>
          </p:nvSpPr>
          <p:spPr>
            <a:xfrm>
              <a:off x="1614522" y="1798144"/>
              <a:ext cx="1100535" cy="3637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原始波形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TextBox 25"/>
            <p:cNvSpPr txBox="1"/>
            <p:nvPr/>
          </p:nvSpPr>
          <p:spPr>
            <a:xfrm>
              <a:off x="1662299" y="3134359"/>
              <a:ext cx="2033191" cy="3637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平均波形（放大）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591207" y="5407604"/>
              <a:ext cx="8052977" cy="419695"/>
              <a:chOff x="67207" y="5576416"/>
              <a:chExt cx="8052977" cy="419695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82522" y="5576416"/>
                <a:ext cx="7237662" cy="419695"/>
                <a:chOff x="882522" y="5466209"/>
                <a:chExt cx="7237662" cy="419695"/>
              </a:xfrm>
            </p:grpSpPr>
            <p:sp>
              <p:nvSpPr>
                <p:cNvPr id="10" name="TextBox 16"/>
                <p:cNvSpPr txBox="1"/>
                <p:nvPr/>
              </p:nvSpPr>
              <p:spPr>
                <a:xfrm>
                  <a:off x="882522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2106011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TextBox 18"/>
                <p:cNvSpPr txBox="1"/>
                <p:nvPr/>
              </p:nvSpPr>
              <p:spPr>
                <a:xfrm>
                  <a:off x="3332528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TextBox 19"/>
                <p:cNvSpPr txBox="1"/>
                <p:nvPr/>
              </p:nvSpPr>
              <p:spPr>
                <a:xfrm>
                  <a:off x="4556017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TextBox 20"/>
                <p:cNvSpPr txBox="1"/>
                <p:nvPr/>
              </p:nvSpPr>
              <p:spPr>
                <a:xfrm>
                  <a:off x="6176219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TextBox 21"/>
                <p:cNvSpPr txBox="1"/>
                <p:nvPr/>
              </p:nvSpPr>
              <p:spPr>
                <a:xfrm>
                  <a:off x="7796377" y="5466209"/>
                  <a:ext cx="323807" cy="41969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" name="TextBox 26"/>
              <p:cNvSpPr txBox="1"/>
              <p:nvPr/>
            </p:nvSpPr>
            <p:spPr>
              <a:xfrm>
                <a:off x="67207" y="5622285"/>
                <a:ext cx="634206" cy="36373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密钥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591207" y="4877408"/>
              <a:ext cx="8598537" cy="418748"/>
              <a:chOff x="67207" y="5046220"/>
              <a:chExt cx="8598537" cy="41874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679963" y="5157192"/>
                <a:ext cx="7985781" cy="307776"/>
                <a:chOff x="679963" y="5157192"/>
                <a:chExt cx="7985781" cy="307776"/>
              </a:xfrm>
            </p:grpSpPr>
            <p:sp>
              <p:nvSpPr>
                <p:cNvPr id="20" name="TextBox 6"/>
                <p:cNvSpPr txBox="1"/>
                <p:nvPr/>
              </p:nvSpPr>
              <p:spPr>
                <a:xfrm>
                  <a:off x="679963" y="5157192"/>
                  <a:ext cx="728930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1" name="TextBox 7"/>
                <p:cNvSpPr txBox="1"/>
                <p:nvPr/>
              </p:nvSpPr>
              <p:spPr>
                <a:xfrm>
                  <a:off x="1392387" y="5157192"/>
                  <a:ext cx="915461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2" name="TextBox 8"/>
                <p:cNvSpPr txBox="1"/>
                <p:nvPr/>
              </p:nvSpPr>
              <p:spPr>
                <a:xfrm>
                  <a:off x="2350467" y="5157192"/>
                  <a:ext cx="647322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3" name="TextBox 9"/>
                <p:cNvSpPr txBox="1"/>
                <p:nvPr/>
              </p:nvSpPr>
              <p:spPr>
                <a:xfrm>
                  <a:off x="3128234" y="5157192"/>
                  <a:ext cx="728930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4" name="TextBox 10"/>
                <p:cNvSpPr txBox="1"/>
                <p:nvPr/>
              </p:nvSpPr>
              <p:spPr>
                <a:xfrm>
                  <a:off x="3840660" y="5157192"/>
                  <a:ext cx="915461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5" name="TextBox 11"/>
                <p:cNvSpPr txBox="1"/>
                <p:nvPr/>
              </p:nvSpPr>
              <p:spPr>
                <a:xfrm>
                  <a:off x="4778061" y="5157192"/>
                  <a:ext cx="647322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6" name="TextBox 12"/>
                <p:cNvSpPr txBox="1"/>
                <p:nvPr/>
              </p:nvSpPr>
              <p:spPr>
                <a:xfrm>
                  <a:off x="5473983" y="5157192"/>
                  <a:ext cx="915461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7" name="TextBox 13"/>
                <p:cNvSpPr txBox="1"/>
                <p:nvPr/>
              </p:nvSpPr>
              <p:spPr>
                <a:xfrm>
                  <a:off x="6411384" y="5157192"/>
                  <a:ext cx="647322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8" name="TextBox 14"/>
                <p:cNvSpPr txBox="1"/>
                <p:nvPr/>
              </p:nvSpPr>
              <p:spPr>
                <a:xfrm>
                  <a:off x="7081020" y="5157192"/>
                  <a:ext cx="915461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9" name="TextBox 15"/>
                <p:cNvSpPr txBox="1"/>
                <p:nvPr/>
              </p:nvSpPr>
              <p:spPr>
                <a:xfrm>
                  <a:off x="8018422" y="5157192"/>
                  <a:ext cx="647322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9" name="TextBox 27"/>
              <p:cNvSpPr txBox="1"/>
              <p:nvPr/>
            </p:nvSpPr>
            <p:spPr>
              <a:xfrm>
                <a:off x="67207" y="5046220"/>
                <a:ext cx="634206" cy="3637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操作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</a:t>
            </a:r>
            <a:r>
              <a:rPr lang="zh-CN" altLang="en-US" dirty="0"/>
              <a:t>：简单能量分析（滤波）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263037" y="947809"/>
            <a:ext cx="9665925" cy="5207994"/>
            <a:chOff x="0" y="1260920"/>
            <a:chExt cx="9144000" cy="49267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1260920"/>
              <a:ext cx="9144000" cy="4926782"/>
            </a:xfrm>
            <a:prstGeom prst="rect">
              <a:avLst/>
            </a:prstGeom>
          </p:spPr>
        </p:pic>
        <p:sp>
          <p:nvSpPr>
            <p:cNvPr id="6" name="TextBox 24"/>
            <p:cNvSpPr txBox="1"/>
            <p:nvPr/>
          </p:nvSpPr>
          <p:spPr>
            <a:xfrm>
              <a:off x="68179" y="2247605"/>
              <a:ext cx="1145221" cy="3785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原始波形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25"/>
            <p:cNvSpPr txBox="1"/>
            <p:nvPr/>
          </p:nvSpPr>
          <p:spPr>
            <a:xfrm>
              <a:off x="97020" y="3727835"/>
              <a:ext cx="2115747" cy="3785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平均波形（放大）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4331" y="5567895"/>
              <a:ext cx="8072426" cy="436737"/>
              <a:chOff x="54331" y="5567895"/>
              <a:chExt cx="8072426" cy="436737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75949" y="5567895"/>
                <a:ext cx="7250808" cy="436737"/>
                <a:chOff x="875949" y="5457688"/>
                <a:chExt cx="7250808" cy="436737"/>
              </a:xfrm>
            </p:grpSpPr>
            <p:sp>
              <p:nvSpPr>
                <p:cNvPr id="11" name="TextBox 16"/>
                <p:cNvSpPr txBox="1"/>
                <p:nvPr/>
              </p:nvSpPr>
              <p:spPr>
                <a:xfrm>
                  <a:off x="875949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TextBox 17"/>
                <p:cNvSpPr txBox="1"/>
                <p:nvPr/>
              </p:nvSpPr>
              <p:spPr>
                <a:xfrm>
                  <a:off x="2099437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TextBox 18"/>
                <p:cNvSpPr txBox="1"/>
                <p:nvPr/>
              </p:nvSpPr>
              <p:spPr>
                <a:xfrm>
                  <a:off x="3325955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TextBox 19"/>
                <p:cNvSpPr txBox="1"/>
                <p:nvPr/>
              </p:nvSpPr>
              <p:spPr>
                <a:xfrm>
                  <a:off x="4549443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TextBox 20"/>
                <p:cNvSpPr txBox="1"/>
                <p:nvPr/>
              </p:nvSpPr>
              <p:spPr>
                <a:xfrm>
                  <a:off x="6169646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21"/>
                <p:cNvSpPr txBox="1"/>
                <p:nvPr/>
              </p:nvSpPr>
              <p:spPr>
                <a:xfrm>
                  <a:off x="7789803" y="5457688"/>
                  <a:ext cx="336954" cy="43673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" name="TextBox 26"/>
              <p:cNvSpPr txBox="1"/>
              <p:nvPr/>
            </p:nvSpPr>
            <p:spPr>
              <a:xfrm>
                <a:off x="54331" y="5614901"/>
                <a:ext cx="659958" cy="37850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密钥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4331" y="4839891"/>
              <a:ext cx="8776573" cy="493559"/>
              <a:chOff x="54331" y="4983907"/>
              <a:chExt cx="8776573" cy="493559"/>
            </a:xfrm>
          </p:grpSpPr>
          <p:sp>
            <p:nvSpPr>
              <p:cNvPr id="19" name="TextBox 27"/>
              <p:cNvSpPr txBox="1"/>
              <p:nvPr/>
            </p:nvSpPr>
            <p:spPr>
              <a:xfrm>
                <a:off x="54331" y="4983907"/>
                <a:ext cx="659958" cy="37850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操作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6"/>
              <p:cNvSpPr txBox="1"/>
              <p:nvPr/>
            </p:nvSpPr>
            <p:spPr>
              <a:xfrm>
                <a:off x="665164" y="5157192"/>
                <a:ext cx="758527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1" name="TextBox 7"/>
              <p:cNvSpPr txBox="1"/>
              <p:nvPr/>
            </p:nvSpPr>
            <p:spPr>
              <a:xfrm>
                <a:off x="1308704" y="5157192"/>
                <a:ext cx="952632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不跳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2" name="TextBox 8"/>
              <p:cNvSpPr txBox="1"/>
              <p:nvPr/>
            </p:nvSpPr>
            <p:spPr>
              <a:xfrm>
                <a:off x="2295414" y="5157192"/>
                <a:ext cx="673606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MOV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3" name="TextBox 9"/>
              <p:cNvSpPr txBox="1"/>
              <p:nvPr/>
            </p:nvSpPr>
            <p:spPr>
              <a:xfrm>
                <a:off x="3069457" y="5157192"/>
                <a:ext cx="758527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4" name="TextBox 10"/>
              <p:cNvSpPr txBox="1"/>
              <p:nvPr/>
            </p:nvSpPr>
            <p:spPr>
              <a:xfrm>
                <a:off x="3812549" y="5157192"/>
                <a:ext cx="952632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不跳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5" name="TextBox 11"/>
              <p:cNvSpPr txBox="1"/>
              <p:nvPr/>
            </p:nvSpPr>
            <p:spPr>
              <a:xfrm>
                <a:off x="4783969" y="5157192"/>
                <a:ext cx="673606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MOV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6" name="TextBox 12"/>
              <p:cNvSpPr txBox="1"/>
              <p:nvPr/>
            </p:nvSpPr>
            <p:spPr>
              <a:xfrm>
                <a:off x="5464922" y="5157192"/>
                <a:ext cx="952632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不跳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7" name="TextBox 13"/>
              <p:cNvSpPr txBox="1"/>
              <p:nvPr/>
            </p:nvSpPr>
            <p:spPr>
              <a:xfrm>
                <a:off x="6448155" y="5157192"/>
                <a:ext cx="673606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MOV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8" name="TextBox 14"/>
              <p:cNvSpPr txBox="1"/>
              <p:nvPr/>
            </p:nvSpPr>
            <p:spPr>
              <a:xfrm>
                <a:off x="7132596" y="5157192"/>
                <a:ext cx="952632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JNB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不跳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" name="TextBox 15"/>
              <p:cNvSpPr txBox="1"/>
              <p:nvPr/>
            </p:nvSpPr>
            <p:spPr>
              <a:xfrm>
                <a:off x="8157298" y="5157192"/>
                <a:ext cx="673606" cy="320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1"/>
                    </a:solidFill>
                    <a:latin typeface="+mn-ea"/>
                    <a:ea typeface="+mn-ea"/>
                  </a:rPr>
                  <a:t>MOV</a:t>
                </a:r>
                <a:endParaRPr lang="zh-CN" altLang="en-US" sz="1600" b="1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012397" y="4430304"/>
              <a:ext cx="7779025" cy="434033"/>
              <a:chOff x="1012397" y="4430304"/>
              <a:chExt cx="7779025" cy="434033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012397" y="4430304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217253" y="4449352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51372" y="44445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2056228" y="46952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683997" y="479384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2888853" y="4494893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512719" y="4430304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3717575" y="450912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350210" y="44445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555066" y="46952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182835" y="4797152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387691" y="4446638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6012894" y="44445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6217750" y="46952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855045" y="4797152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7059901" y="4446638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691519" y="44445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896375" y="4695290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519381" y="4797152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8724237" y="4446638"/>
                <a:ext cx="67185" cy="6718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单片机内源码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024" y="1147721"/>
            <a:ext cx="9983951" cy="506243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平台搭建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911588" y="1588656"/>
            <a:ext cx="4615528" cy="3148225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2352768" y="4869234"/>
            <a:ext cx="17331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能量分析平台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45623" y="4869234"/>
            <a:ext cx="17331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电磁分析平台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55" y="1586615"/>
            <a:ext cx="4808305" cy="315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</a:t>
            </a:r>
            <a:r>
              <a:rPr lang="zh-CN" altLang="en-US" dirty="0"/>
              <a:t>：简单电磁分析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286750" y="914060"/>
            <a:ext cx="9645820" cy="5245969"/>
            <a:chOff x="1343338" y="1034901"/>
            <a:chExt cx="8945183" cy="486492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730" y="1034901"/>
              <a:ext cx="8886791" cy="4788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24"/>
            <p:cNvSpPr txBox="1"/>
            <p:nvPr/>
          </p:nvSpPr>
          <p:spPr>
            <a:xfrm>
              <a:off x="1368782" y="1539786"/>
              <a:ext cx="1122655" cy="3710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原始波形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TextBox 25"/>
            <p:cNvSpPr txBox="1"/>
            <p:nvPr/>
          </p:nvSpPr>
          <p:spPr>
            <a:xfrm>
              <a:off x="1384022" y="2633608"/>
              <a:ext cx="1122655" cy="3710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平均波形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26"/>
            <p:cNvSpPr txBox="1"/>
            <p:nvPr/>
          </p:nvSpPr>
          <p:spPr>
            <a:xfrm>
              <a:off x="1468925" y="3627343"/>
              <a:ext cx="3539813" cy="3710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平均</a:t>
              </a:r>
              <a:r>
                <a: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+</a:t>
              </a:r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滤波</a:t>
              </a:r>
              <a:r>
                <a: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+</a:t>
              </a:r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rPr>
                <a:t>绝对值波形（放大）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343338" y="5471689"/>
              <a:ext cx="8062604" cy="428132"/>
              <a:chOff x="91313" y="5777556"/>
              <a:chExt cx="8062604" cy="428132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909749" y="5777556"/>
                <a:ext cx="7244168" cy="428132"/>
                <a:chOff x="879269" y="5461991"/>
                <a:chExt cx="7244168" cy="428132"/>
              </a:xfrm>
            </p:grpSpPr>
            <p:sp>
              <p:nvSpPr>
                <p:cNvPr id="11" name="TextBox 18"/>
                <p:cNvSpPr txBox="1"/>
                <p:nvPr/>
              </p:nvSpPr>
              <p:spPr>
                <a:xfrm>
                  <a:off x="879269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TextBox 19"/>
                <p:cNvSpPr txBox="1"/>
                <p:nvPr/>
              </p:nvSpPr>
              <p:spPr>
                <a:xfrm>
                  <a:off x="2102756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TextBox 20"/>
                <p:cNvSpPr txBox="1"/>
                <p:nvPr/>
              </p:nvSpPr>
              <p:spPr>
                <a:xfrm>
                  <a:off x="3329275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0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TextBox 21"/>
                <p:cNvSpPr txBox="1"/>
                <p:nvPr/>
              </p:nvSpPr>
              <p:spPr>
                <a:xfrm>
                  <a:off x="4552763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TextBox 22"/>
                <p:cNvSpPr txBox="1"/>
                <p:nvPr/>
              </p:nvSpPr>
              <p:spPr>
                <a:xfrm>
                  <a:off x="6172964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23"/>
                <p:cNvSpPr txBox="1"/>
                <p:nvPr/>
              </p:nvSpPr>
              <p:spPr>
                <a:xfrm>
                  <a:off x="7793122" y="5461991"/>
                  <a:ext cx="330315" cy="4281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Arial Unicode MS" pitchFamily="34" charset="-122"/>
                      <a:cs typeface="Arial" panose="020B0604020202020204" pitchFamily="34" charset="0"/>
                    </a:rPr>
                    <a:t>1</a:t>
                  </a:r>
                  <a:endPara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" name="TextBox 27"/>
              <p:cNvSpPr txBox="1"/>
              <p:nvPr/>
            </p:nvSpPr>
            <p:spPr>
              <a:xfrm>
                <a:off x="91313" y="5828179"/>
                <a:ext cx="646954" cy="3710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密钥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343338" y="4939654"/>
              <a:ext cx="8611415" cy="431354"/>
              <a:chOff x="91313" y="5245521"/>
              <a:chExt cx="8611415" cy="431354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703117" y="5362912"/>
                <a:ext cx="7999611" cy="313963"/>
                <a:chOff x="672637" y="5157192"/>
                <a:chExt cx="7999611" cy="313963"/>
              </a:xfrm>
            </p:grpSpPr>
            <p:sp>
              <p:nvSpPr>
                <p:cNvPr id="21" name="TextBox 7"/>
                <p:cNvSpPr txBox="1"/>
                <p:nvPr/>
              </p:nvSpPr>
              <p:spPr>
                <a:xfrm>
                  <a:off x="672637" y="5157192"/>
                  <a:ext cx="743581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2" name="TextBox 8"/>
                <p:cNvSpPr txBox="1"/>
                <p:nvPr/>
              </p:nvSpPr>
              <p:spPr>
                <a:xfrm>
                  <a:off x="1383187" y="5157192"/>
                  <a:ext cx="933862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3" name="TextBox 9"/>
                <p:cNvSpPr txBox="1"/>
                <p:nvPr/>
              </p:nvSpPr>
              <p:spPr>
                <a:xfrm>
                  <a:off x="2343960" y="5157192"/>
                  <a:ext cx="660333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4" name="TextBox 10"/>
                <p:cNvSpPr txBox="1"/>
                <p:nvPr/>
              </p:nvSpPr>
              <p:spPr>
                <a:xfrm>
                  <a:off x="3120908" y="5157192"/>
                  <a:ext cx="743581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5" name="TextBox 11"/>
                <p:cNvSpPr txBox="1"/>
                <p:nvPr/>
              </p:nvSpPr>
              <p:spPr>
                <a:xfrm>
                  <a:off x="3831458" y="5157192"/>
                  <a:ext cx="933862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6" name="TextBox 12"/>
                <p:cNvSpPr txBox="1"/>
                <p:nvPr/>
              </p:nvSpPr>
              <p:spPr>
                <a:xfrm>
                  <a:off x="4771555" y="5157192"/>
                  <a:ext cx="660333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7" name="TextBox 13"/>
                <p:cNvSpPr txBox="1"/>
                <p:nvPr/>
              </p:nvSpPr>
              <p:spPr>
                <a:xfrm>
                  <a:off x="5464781" y="5157192"/>
                  <a:ext cx="933862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8" name="TextBox 14"/>
                <p:cNvSpPr txBox="1"/>
                <p:nvPr/>
              </p:nvSpPr>
              <p:spPr>
                <a:xfrm>
                  <a:off x="6404879" y="5157192"/>
                  <a:ext cx="660333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9" name="TextBox 15"/>
                <p:cNvSpPr txBox="1"/>
                <p:nvPr/>
              </p:nvSpPr>
              <p:spPr>
                <a:xfrm>
                  <a:off x="7071819" y="5157192"/>
                  <a:ext cx="933862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JNB</a:t>
                  </a:r>
                  <a:r>
                    <a:rPr lang="zh-CN" altLang="en-US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不跳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" name="TextBox 16"/>
                <p:cNvSpPr txBox="1"/>
                <p:nvPr/>
              </p:nvSpPr>
              <p:spPr>
                <a:xfrm>
                  <a:off x="8011915" y="5157192"/>
                  <a:ext cx="660333" cy="3139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1"/>
                      </a:solidFill>
                      <a:latin typeface="+mn-ea"/>
                      <a:ea typeface="+mn-ea"/>
                    </a:rPr>
                    <a:t>MOV</a:t>
                  </a:r>
                  <a:endParaRPr lang="zh-CN" altLang="en-US" sz="1600" b="1" dirty="0">
                    <a:solidFill>
                      <a:schemeClr val="accent1"/>
                    </a:solidFill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0" name="TextBox 28"/>
              <p:cNvSpPr txBox="1"/>
              <p:nvPr/>
            </p:nvSpPr>
            <p:spPr>
              <a:xfrm>
                <a:off x="91313" y="5245521"/>
                <a:ext cx="646954" cy="37104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操作</a:t>
                </a:r>
                <a:endPara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面向乘法的简单能量分析</a:t>
            </a:r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1483974" y="1075152"/>
            <a:ext cx="9224051" cy="49685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C00000"/>
                </a:solidFill>
              </a:rPr>
              <a:t>大数乘法</a:t>
            </a:r>
            <a:r>
              <a:rPr lang="zh-CN" altLang="en-US" sz="2400" dirty="0"/>
              <a:t>的软件</a:t>
            </a:r>
            <a:r>
              <a:rPr lang="en-US" altLang="zh-CN" sz="2400" dirty="0"/>
              <a:t>/</a:t>
            </a:r>
            <a:r>
              <a:rPr lang="zh-CN" altLang="en-US" sz="2400" dirty="0"/>
              <a:t>硬件实现是密码算法中常见的运算</a:t>
            </a:r>
            <a:endParaRPr lang="en-US" altLang="zh-CN" sz="2400" dirty="0"/>
          </a:p>
          <a:p>
            <a:endParaRPr lang="zh-CN" alt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A		</a:t>
            </a:r>
            <a:r>
              <a:rPr lang="en-US" altLang="zh-CN" sz="2400" dirty="0">
                <a:latin typeface="宋体" panose="02010600030101010101" pitchFamily="2" charset="-122"/>
              </a:rPr>
              <a:t>1  0  1  1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B	×	</a:t>
            </a:r>
            <a:r>
              <a:rPr lang="en-US" altLang="zh-CN" sz="2400" dirty="0">
                <a:latin typeface="宋体" panose="02010600030101010101" pitchFamily="2" charset="-122"/>
              </a:rPr>
              <a:t>1  0  1  0     </a:t>
            </a:r>
            <a:r>
              <a:rPr lang="en-US" altLang="zh-CN" sz="2400" dirty="0"/>
              <a:t>←</a:t>
            </a:r>
            <a:r>
              <a:rPr lang="zh-CN" altLang="en-US" sz="2400" dirty="0"/>
              <a:t>被攻击的值</a:t>
            </a:r>
            <a:endParaRPr lang="zh-CN" altLang="en-US" sz="2400" dirty="0"/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 dirty="0"/>
              <a:t>————————————————</a:t>
            </a:r>
            <a:endParaRPr lang="en-US" altLang="zh-CN" sz="2400" dirty="0"/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			0  0  0  0	</a:t>
            </a:r>
            <a:r>
              <a:rPr lang="zh-CN" altLang="en-US" sz="2400" dirty="0"/>
              <a:t>（若</a:t>
            </a:r>
            <a:r>
              <a:rPr lang="en-US" altLang="zh-CN" sz="2400" dirty="0"/>
              <a:t>B[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0</a:t>
            </a:r>
            <a:r>
              <a:rPr lang="zh-CN" altLang="en-US" sz="2400" dirty="0"/>
              <a:t>，则什么都不做，</a:t>
            </a:r>
            <a:r>
              <a:rPr lang="zh-CN" altLang="en-US" sz="2400" dirty="0">
                <a:solidFill>
                  <a:srgbClr val="C00000"/>
                </a:solidFill>
              </a:rPr>
              <a:t>功耗低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		   </a:t>
            </a:r>
            <a:r>
              <a:rPr lang="en-US" altLang="zh-CN" sz="2400" dirty="0">
                <a:latin typeface="宋体" panose="02010600030101010101" pitchFamily="2" charset="-122"/>
              </a:rPr>
              <a:t>1  0  1  1	</a:t>
            </a:r>
            <a:r>
              <a:rPr lang="zh-CN" altLang="en-US" sz="2400" dirty="0"/>
              <a:t>（若</a:t>
            </a:r>
            <a:r>
              <a:rPr lang="en-US" altLang="zh-CN" sz="2400" dirty="0"/>
              <a:t>B[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</a:t>
            </a:r>
            <a:r>
              <a:rPr lang="zh-CN" altLang="en-US" sz="2400" dirty="0"/>
              <a:t>，则累加</a:t>
            </a:r>
            <a:r>
              <a:rPr lang="en-US" altLang="zh-CN" sz="2400" dirty="0"/>
              <a:t>A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C00000"/>
                </a:solidFill>
              </a:rPr>
              <a:t>功耗高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	    </a:t>
            </a:r>
            <a:r>
              <a:rPr lang="en-US" altLang="zh-CN" sz="2400" dirty="0">
                <a:latin typeface="宋体" panose="02010600030101010101" pitchFamily="2" charset="-122"/>
              </a:rPr>
              <a:t>0  0  0  0 		</a:t>
            </a:r>
            <a:r>
              <a:rPr lang="zh-CN" altLang="en-US" sz="2400" dirty="0"/>
              <a:t>（若</a:t>
            </a:r>
            <a:r>
              <a:rPr lang="en-US" altLang="zh-CN" sz="2400" dirty="0"/>
              <a:t>B[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0</a:t>
            </a:r>
            <a:r>
              <a:rPr lang="zh-CN" altLang="en-US" sz="2400" dirty="0"/>
              <a:t>，则什么都不做，</a:t>
            </a:r>
            <a:r>
              <a:rPr lang="zh-CN" altLang="en-US" sz="2400" dirty="0">
                <a:solidFill>
                  <a:srgbClr val="C00000"/>
                </a:solidFill>
              </a:rPr>
              <a:t>功耗低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 </a:t>
            </a:r>
            <a:r>
              <a:rPr lang="en-US" altLang="zh-CN" sz="2400" dirty="0">
                <a:latin typeface="宋体" panose="02010600030101010101" pitchFamily="2" charset="-122"/>
              </a:rPr>
              <a:t>1  0  1  1		</a:t>
            </a:r>
            <a:r>
              <a:rPr lang="zh-CN" altLang="en-US" sz="2400" dirty="0"/>
              <a:t>（若</a:t>
            </a:r>
            <a:r>
              <a:rPr lang="en-US" altLang="zh-CN" sz="2400" dirty="0"/>
              <a:t>B[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</a:t>
            </a:r>
            <a:r>
              <a:rPr lang="zh-CN" altLang="en-US" sz="2400" dirty="0"/>
              <a:t>，则累加</a:t>
            </a:r>
            <a:r>
              <a:rPr lang="en-US" altLang="zh-CN" sz="2400" dirty="0"/>
              <a:t>A 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C00000"/>
                </a:solidFill>
              </a:rPr>
              <a:t>功耗高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 dirty="0"/>
              <a:t>————————————————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··········································</a:t>
            </a:r>
            <a:endParaRPr lang="en-US" altLang="zh-CN" sz="2400" dirty="0"/>
          </a:p>
        </p:txBody>
      </p: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算法的简单能量分析</a:t>
            </a:r>
            <a:endParaRPr lang="zh-CN" altLang="en-US" dirty="0"/>
          </a:p>
        </p:txBody>
      </p:sp>
      <p:sp>
        <p:nvSpPr>
          <p:cNvPr id="4" name="内容占位符 4"/>
          <p:cNvSpPr txBox="1"/>
          <p:nvPr/>
        </p:nvSpPr>
        <p:spPr>
          <a:xfrm>
            <a:off x="457200" y="1268760"/>
            <a:ext cx="6323428" cy="50875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列混合第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步：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· 2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1000 0001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 · 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mod 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0100 0001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 · 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mod 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常规实现方法：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MSB(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 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&lt;&lt; 1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MSB(</a:t>
            </a:r>
            <a:r>
              <a:rPr lang="en-US" altLang="zh-CN" sz="2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 1)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⊕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100011011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2987" y="1147028"/>
            <a:ext cx="2270475" cy="1532859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7373853" y="5473593"/>
            <a:ext cx="4068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问题：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算法如何防护该攻击？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90020" y="2717212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算法列混合计算矩阵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20" y="3429000"/>
            <a:ext cx="1599208" cy="201737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5682593" y="1286273"/>
            <a:ext cx="5919985" cy="4851002"/>
            <a:chOff x="5682593" y="1286273"/>
            <a:chExt cx="5919985" cy="4851002"/>
          </a:xfrm>
        </p:grpSpPr>
        <p:grpSp>
          <p:nvGrpSpPr>
            <p:cNvPr id="23" name="组合 22"/>
            <p:cNvGrpSpPr/>
            <p:nvPr/>
          </p:nvGrpSpPr>
          <p:grpSpPr>
            <a:xfrm>
              <a:off x="8036197" y="5982373"/>
              <a:ext cx="1001207" cy="154902"/>
              <a:chOff x="7957225" y="6063574"/>
              <a:chExt cx="1508992" cy="233464"/>
            </a:xfrm>
          </p:grpSpPr>
          <p:sp>
            <p:nvSpPr>
              <p:cNvPr id="24" name="椭圆 23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7932955" y="1286273"/>
              <a:ext cx="1419262" cy="1209980"/>
            </a:xfrm>
            <a:custGeom>
              <a:avLst/>
              <a:gdLst>
                <a:gd name="connsiteX0" fmla="*/ 450223 w 602653"/>
                <a:gd name="connsiteY0" fmla="*/ 470824 h 513787"/>
                <a:gd name="connsiteX1" fmla="*/ 450223 w 602653"/>
                <a:gd name="connsiteY1" fmla="*/ 484218 h 513787"/>
                <a:gd name="connsiteX2" fmla="*/ 491727 w 602653"/>
                <a:gd name="connsiteY2" fmla="*/ 484218 h 513787"/>
                <a:gd name="connsiteX3" fmla="*/ 491727 w 602653"/>
                <a:gd name="connsiteY3" fmla="*/ 470824 h 513787"/>
                <a:gd name="connsiteX4" fmla="*/ 145266 w 602653"/>
                <a:gd name="connsiteY4" fmla="*/ 444288 h 513787"/>
                <a:gd name="connsiteX5" fmla="*/ 140964 w 602653"/>
                <a:gd name="connsiteY5" fmla="*/ 480175 h 513787"/>
                <a:gd name="connsiteX6" fmla="*/ 162475 w 602653"/>
                <a:gd name="connsiteY6" fmla="*/ 482702 h 513787"/>
                <a:gd name="connsiteX7" fmla="*/ 166777 w 602653"/>
                <a:gd name="connsiteY7" fmla="*/ 446815 h 513787"/>
                <a:gd name="connsiteX8" fmla="*/ 450223 w 602653"/>
                <a:gd name="connsiteY8" fmla="*/ 422807 h 513787"/>
                <a:gd name="connsiteX9" fmla="*/ 450223 w 602653"/>
                <a:gd name="connsiteY9" fmla="*/ 447321 h 513787"/>
                <a:gd name="connsiteX10" fmla="*/ 491727 w 602653"/>
                <a:gd name="connsiteY10" fmla="*/ 447321 h 513787"/>
                <a:gd name="connsiteX11" fmla="*/ 491727 w 602653"/>
                <a:gd name="connsiteY11" fmla="*/ 422807 h 513787"/>
                <a:gd name="connsiteX12" fmla="*/ 23536 w 602653"/>
                <a:gd name="connsiteY12" fmla="*/ 422807 h 513787"/>
                <a:gd name="connsiteX13" fmla="*/ 23536 w 602653"/>
                <a:gd name="connsiteY13" fmla="*/ 484218 h 513787"/>
                <a:gd name="connsiteX14" fmla="*/ 110341 w 602653"/>
                <a:gd name="connsiteY14" fmla="*/ 484218 h 513787"/>
                <a:gd name="connsiteX15" fmla="*/ 110341 w 602653"/>
                <a:gd name="connsiteY15" fmla="*/ 422807 h 513787"/>
                <a:gd name="connsiteX16" fmla="*/ 150327 w 602653"/>
                <a:gd name="connsiteY16" fmla="*/ 403852 h 513787"/>
                <a:gd name="connsiteX17" fmla="*/ 148809 w 602653"/>
                <a:gd name="connsiteY17" fmla="*/ 415478 h 513787"/>
                <a:gd name="connsiteX18" fmla="*/ 148303 w 602653"/>
                <a:gd name="connsiteY18" fmla="*/ 420785 h 513787"/>
                <a:gd name="connsiteX19" fmla="*/ 169814 w 602653"/>
                <a:gd name="connsiteY19" fmla="*/ 423312 h 513787"/>
                <a:gd name="connsiteX20" fmla="*/ 170320 w 602653"/>
                <a:gd name="connsiteY20" fmla="*/ 418005 h 513787"/>
                <a:gd name="connsiteX21" fmla="*/ 171839 w 602653"/>
                <a:gd name="connsiteY21" fmla="*/ 406380 h 513787"/>
                <a:gd name="connsiteX22" fmla="*/ 450223 w 602653"/>
                <a:gd name="connsiteY22" fmla="*/ 377822 h 513787"/>
                <a:gd name="connsiteX23" fmla="*/ 450223 w 602653"/>
                <a:gd name="connsiteY23" fmla="*/ 399303 h 513787"/>
                <a:gd name="connsiteX24" fmla="*/ 491727 w 602653"/>
                <a:gd name="connsiteY24" fmla="*/ 399303 h 513787"/>
                <a:gd name="connsiteX25" fmla="*/ 491727 w 602653"/>
                <a:gd name="connsiteY25" fmla="*/ 377822 h 513787"/>
                <a:gd name="connsiteX26" fmla="*/ 23536 w 602653"/>
                <a:gd name="connsiteY26" fmla="*/ 365438 h 513787"/>
                <a:gd name="connsiteX27" fmla="*/ 23536 w 602653"/>
                <a:gd name="connsiteY27" fmla="*/ 399303 h 513787"/>
                <a:gd name="connsiteX28" fmla="*/ 110341 w 602653"/>
                <a:gd name="connsiteY28" fmla="*/ 399303 h 513787"/>
                <a:gd name="connsiteX29" fmla="*/ 110341 w 602653"/>
                <a:gd name="connsiteY29" fmla="*/ 365438 h 513787"/>
                <a:gd name="connsiteX30" fmla="*/ 156401 w 602653"/>
                <a:gd name="connsiteY30" fmla="*/ 354319 h 513787"/>
                <a:gd name="connsiteX31" fmla="*/ 153111 w 602653"/>
                <a:gd name="connsiteY31" fmla="*/ 380349 h 513787"/>
                <a:gd name="connsiteX32" fmla="*/ 174623 w 602653"/>
                <a:gd name="connsiteY32" fmla="*/ 383129 h 513787"/>
                <a:gd name="connsiteX33" fmla="*/ 177913 w 602653"/>
                <a:gd name="connsiteY33" fmla="*/ 356846 h 513787"/>
                <a:gd name="connsiteX34" fmla="*/ 161210 w 602653"/>
                <a:gd name="connsiteY34" fmla="*/ 313883 h 513787"/>
                <a:gd name="connsiteX35" fmla="*/ 159185 w 602653"/>
                <a:gd name="connsiteY35" fmla="*/ 330815 h 513787"/>
                <a:gd name="connsiteX36" fmla="*/ 180697 w 602653"/>
                <a:gd name="connsiteY36" fmla="*/ 333343 h 513787"/>
                <a:gd name="connsiteX37" fmla="*/ 182721 w 602653"/>
                <a:gd name="connsiteY37" fmla="*/ 316410 h 513787"/>
                <a:gd name="connsiteX38" fmla="*/ 545893 w 602653"/>
                <a:gd name="connsiteY38" fmla="*/ 311881 h 513787"/>
                <a:gd name="connsiteX39" fmla="*/ 559070 w 602653"/>
                <a:gd name="connsiteY39" fmla="*/ 322239 h 513787"/>
                <a:gd name="connsiteX40" fmla="*/ 573007 w 602653"/>
                <a:gd name="connsiteY40" fmla="*/ 442998 h 513787"/>
                <a:gd name="connsiteX41" fmla="*/ 562618 w 602653"/>
                <a:gd name="connsiteY41" fmla="*/ 455882 h 513787"/>
                <a:gd name="connsiteX42" fmla="*/ 561097 w 602653"/>
                <a:gd name="connsiteY42" fmla="*/ 456135 h 513787"/>
                <a:gd name="connsiteX43" fmla="*/ 549441 w 602653"/>
                <a:gd name="connsiteY43" fmla="*/ 445524 h 513787"/>
                <a:gd name="connsiteX44" fmla="*/ 535504 w 602653"/>
                <a:gd name="connsiteY44" fmla="*/ 325018 h 513787"/>
                <a:gd name="connsiteX45" fmla="*/ 545893 w 602653"/>
                <a:gd name="connsiteY45" fmla="*/ 311881 h 513787"/>
                <a:gd name="connsiteX46" fmla="*/ 23536 w 602653"/>
                <a:gd name="connsiteY46" fmla="*/ 294423 h 513787"/>
                <a:gd name="connsiteX47" fmla="*/ 23536 w 602653"/>
                <a:gd name="connsiteY47" fmla="*/ 341682 h 513787"/>
                <a:gd name="connsiteX48" fmla="*/ 110341 w 602653"/>
                <a:gd name="connsiteY48" fmla="*/ 341682 h 513787"/>
                <a:gd name="connsiteX49" fmla="*/ 110341 w 602653"/>
                <a:gd name="connsiteY49" fmla="*/ 294423 h 513787"/>
                <a:gd name="connsiteX50" fmla="*/ 407453 w 602653"/>
                <a:gd name="connsiteY50" fmla="*/ 265107 h 513787"/>
                <a:gd name="connsiteX51" fmla="*/ 404416 w 602653"/>
                <a:gd name="connsiteY51" fmla="*/ 265612 h 513787"/>
                <a:gd name="connsiteX52" fmla="*/ 342412 w 602653"/>
                <a:gd name="connsiteY52" fmla="*/ 265612 h 513787"/>
                <a:gd name="connsiteX53" fmla="*/ 340894 w 602653"/>
                <a:gd name="connsiteY53" fmla="*/ 265360 h 513787"/>
                <a:gd name="connsiteX54" fmla="*/ 340894 w 602653"/>
                <a:gd name="connsiteY54" fmla="*/ 484218 h 513787"/>
                <a:gd name="connsiteX55" fmla="*/ 407453 w 602653"/>
                <a:gd name="connsiteY55" fmla="*/ 484218 h 513787"/>
                <a:gd name="connsiteX56" fmla="*/ 167283 w 602653"/>
                <a:gd name="connsiteY56" fmla="*/ 264349 h 513787"/>
                <a:gd name="connsiteX57" fmla="*/ 163993 w 602653"/>
                <a:gd name="connsiteY57" fmla="*/ 290379 h 513787"/>
                <a:gd name="connsiteX58" fmla="*/ 185505 w 602653"/>
                <a:gd name="connsiteY58" fmla="*/ 293159 h 513787"/>
                <a:gd name="connsiteX59" fmla="*/ 188795 w 602653"/>
                <a:gd name="connsiteY59" fmla="*/ 266876 h 513787"/>
                <a:gd name="connsiteX60" fmla="*/ 23536 w 602653"/>
                <a:gd name="connsiteY60" fmla="*/ 236802 h 513787"/>
                <a:gd name="connsiteX61" fmla="*/ 23536 w 602653"/>
                <a:gd name="connsiteY61" fmla="*/ 270920 h 513787"/>
                <a:gd name="connsiteX62" fmla="*/ 110341 w 602653"/>
                <a:gd name="connsiteY62" fmla="*/ 270920 h 513787"/>
                <a:gd name="connsiteX63" fmla="*/ 110341 w 602653"/>
                <a:gd name="connsiteY63" fmla="*/ 236802 h 513787"/>
                <a:gd name="connsiteX64" fmla="*/ 172092 w 602653"/>
                <a:gd name="connsiteY64" fmla="*/ 223913 h 513787"/>
                <a:gd name="connsiteX65" fmla="*/ 171586 w 602653"/>
                <a:gd name="connsiteY65" fmla="*/ 229220 h 513787"/>
                <a:gd name="connsiteX66" fmla="*/ 170067 w 602653"/>
                <a:gd name="connsiteY66" fmla="*/ 240845 h 513787"/>
                <a:gd name="connsiteX67" fmla="*/ 191579 w 602653"/>
                <a:gd name="connsiteY67" fmla="*/ 243373 h 513787"/>
                <a:gd name="connsiteX68" fmla="*/ 193097 w 602653"/>
                <a:gd name="connsiteY68" fmla="*/ 231747 h 513787"/>
                <a:gd name="connsiteX69" fmla="*/ 193603 w 602653"/>
                <a:gd name="connsiteY69" fmla="*/ 226440 h 513787"/>
                <a:gd name="connsiteX70" fmla="*/ 354307 w 602653"/>
                <a:gd name="connsiteY70" fmla="*/ 222649 h 513787"/>
                <a:gd name="connsiteX71" fmla="*/ 354307 w 602653"/>
                <a:gd name="connsiteY71" fmla="*/ 242109 h 513787"/>
                <a:gd name="connsiteX72" fmla="*/ 392774 w 602653"/>
                <a:gd name="connsiteY72" fmla="*/ 242109 h 513787"/>
                <a:gd name="connsiteX73" fmla="*/ 392774 w 602653"/>
                <a:gd name="connsiteY73" fmla="*/ 222649 h 513787"/>
                <a:gd name="connsiteX74" fmla="*/ 547404 w 602653"/>
                <a:gd name="connsiteY74" fmla="*/ 203948 h 513787"/>
                <a:gd name="connsiteX75" fmla="*/ 516529 w 602653"/>
                <a:gd name="connsiteY75" fmla="*/ 207233 h 513787"/>
                <a:gd name="connsiteX76" fmla="*/ 546898 w 602653"/>
                <a:gd name="connsiteY76" fmla="*/ 489020 h 513787"/>
                <a:gd name="connsiteX77" fmla="*/ 577773 w 602653"/>
                <a:gd name="connsiteY77" fmla="*/ 485735 h 513787"/>
                <a:gd name="connsiteX78" fmla="*/ 340894 w 602653"/>
                <a:gd name="connsiteY78" fmla="*/ 182972 h 513787"/>
                <a:gd name="connsiteX79" fmla="*/ 340894 w 602653"/>
                <a:gd name="connsiteY79" fmla="*/ 199146 h 513787"/>
                <a:gd name="connsiteX80" fmla="*/ 342412 w 602653"/>
                <a:gd name="connsiteY80" fmla="*/ 198893 h 513787"/>
                <a:gd name="connsiteX81" fmla="*/ 404416 w 602653"/>
                <a:gd name="connsiteY81" fmla="*/ 198893 h 513787"/>
                <a:gd name="connsiteX82" fmla="*/ 407453 w 602653"/>
                <a:gd name="connsiteY82" fmla="*/ 199651 h 513787"/>
                <a:gd name="connsiteX83" fmla="*/ 407453 w 602653"/>
                <a:gd name="connsiteY83" fmla="*/ 182972 h 513787"/>
                <a:gd name="connsiteX84" fmla="*/ 23536 w 602653"/>
                <a:gd name="connsiteY84" fmla="*/ 166039 h 513787"/>
                <a:gd name="connsiteX85" fmla="*/ 23536 w 602653"/>
                <a:gd name="connsiteY85" fmla="*/ 213299 h 513787"/>
                <a:gd name="connsiteX86" fmla="*/ 110341 w 602653"/>
                <a:gd name="connsiteY86" fmla="*/ 213299 h 513787"/>
                <a:gd name="connsiteX87" fmla="*/ 110341 w 602653"/>
                <a:gd name="connsiteY87" fmla="*/ 166039 h 513787"/>
                <a:gd name="connsiteX88" fmla="*/ 179431 w 602653"/>
                <a:gd name="connsiteY88" fmla="*/ 164523 h 513787"/>
                <a:gd name="connsiteX89" fmla="*/ 174876 w 602653"/>
                <a:gd name="connsiteY89" fmla="*/ 200410 h 513787"/>
                <a:gd name="connsiteX90" fmla="*/ 196387 w 602653"/>
                <a:gd name="connsiteY90" fmla="*/ 202937 h 513787"/>
                <a:gd name="connsiteX91" fmla="*/ 200943 w 602653"/>
                <a:gd name="connsiteY91" fmla="*/ 167050 h 513787"/>
                <a:gd name="connsiteX92" fmla="*/ 450223 w 602653"/>
                <a:gd name="connsiteY92" fmla="*/ 108418 h 513787"/>
                <a:gd name="connsiteX93" fmla="*/ 450223 w 602653"/>
                <a:gd name="connsiteY93" fmla="*/ 354319 h 513787"/>
                <a:gd name="connsiteX94" fmla="*/ 491727 w 602653"/>
                <a:gd name="connsiteY94" fmla="*/ 354319 h 513787"/>
                <a:gd name="connsiteX95" fmla="*/ 491727 w 602653"/>
                <a:gd name="connsiteY95" fmla="*/ 108418 h 513787"/>
                <a:gd name="connsiteX96" fmla="*/ 23536 w 602653"/>
                <a:gd name="connsiteY96" fmla="*/ 108418 h 513787"/>
                <a:gd name="connsiteX97" fmla="*/ 23536 w 602653"/>
                <a:gd name="connsiteY97" fmla="*/ 142536 h 513787"/>
                <a:gd name="connsiteX98" fmla="*/ 110341 w 602653"/>
                <a:gd name="connsiteY98" fmla="*/ 142536 h 513787"/>
                <a:gd name="connsiteX99" fmla="*/ 110341 w 602653"/>
                <a:gd name="connsiteY99" fmla="*/ 108418 h 513787"/>
                <a:gd name="connsiteX100" fmla="*/ 225744 w 602653"/>
                <a:gd name="connsiteY100" fmla="*/ 73795 h 513787"/>
                <a:gd name="connsiteX101" fmla="*/ 225744 w 602653"/>
                <a:gd name="connsiteY101" fmla="*/ 484218 h 513787"/>
                <a:gd name="connsiteX102" fmla="*/ 317358 w 602653"/>
                <a:gd name="connsiteY102" fmla="*/ 484218 h 513787"/>
                <a:gd name="connsiteX103" fmla="*/ 317358 w 602653"/>
                <a:gd name="connsiteY103" fmla="*/ 171346 h 513787"/>
                <a:gd name="connsiteX104" fmla="*/ 317358 w 602653"/>
                <a:gd name="connsiteY104" fmla="*/ 73795 h 513787"/>
                <a:gd name="connsiteX105" fmla="*/ 23536 w 602653"/>
                <a:gd name="connsiteY105" fmla="*/ 23503 h 513787"/>
                <a:gd name="connsiteX106" fmla="*/ 23536 w 602653"/>
                <a:gd name="connsiteY106" fmla="*/ 84915 h 513787"/>
                <a:gd name="connsiteX107" fmla="*/ 110341 w 602653"/>
                <a:gd name="connsiteY107" fmla="*/ 84915 h 513787"/>
                <a:gd name="connsiteX108" fmla="*/ 110341 w 602653"/>
                <a:gd name="connsiteY108" fmla="*/ 23503 h 513787"/>
                <a:gd name="connsiteX109" fmla="*/ 11895 w 602653"/>
                <a:gd name="connsiteY109" fmla="*/ 0 h 513787"/>
                <a:gd name="connsiteX110" fmla="*/ 122236 w 602653"/>
                <a:gd name="connsiteY110" fmla="*/ 0 h 513787"/>
                <a:gd name="connsiteX111" fmla="*/ 134130 w 602653"/>
                <a:gd name="connsiteY111" fmla="*/ 11878 h 513787"/>
                <a:gd name="connsiteX112" fmla="*/ 134130 w 602653"/>
                <a:gd name="connsiteY112" fmla="*/ 96793 h 513787"/>
                <a:gd name="connsiteX113" fmla="*/ 134130 w 602653"/>
                <a:gd name="connsiteY113" fmla="*/ 154161 h 513787"/>
                <a:gd name="connsiteX114" fmla="*/ 134130 w 602653"/>
                <a:gd name="connsiteY114" fmla="*/ 225177 h 513787"/>
                <a:gd name="connsiteX115" fmla="*/ 134130 w 602653"/>
                <a:gd name="connsiteY115" fmla="*/ 282798 h 513787"/>
                <a:gd name="connsiteX116" fmla="*/ 134130 w 602653"/>
                <a:gd name="connsiteY116" fmla="*/ 339661 h 513787"/>
                <a:gd name="connsiteX117" fmla="*/ 139192 w 602653"/>
                <a:gd name="connsiteY117" fmla="*/ 299225 h 513787"/>
                <a:gd name="connsiteX118" fmla="*/ 148809 w 602653"/>
                <a:gd name="connsiteY118" fmla="*/ 219617 h 513787"/>
                <a:gd name="connsiteX119" fmla="*/ 150074 w 602653"/>
                <a:gd name="connsiteY119" fmla="*/ 209255 h 513787"/>
                <a:gd name="connsiteX120" fmla="*/ 157413 w 602653"/>
                <a:gd name="connsiteY120" fmla="*/ 149865 h 513787"/>
                <a:gd name="connsiteX121" fmla="*/ 161716 w 602653"/>
                <a:gd name="connsiteY121" fmla="*/ 142031 h 513787"/>
                <a:gd name="connsiteX122" fmla="*/ 170573 w 602653"/>
                <a:gd name="connsiteY122" fmla="*/ 139503 h 513787"/>
                <a:gd name="connsiteX123" fmla="*/ 202208 w 602653"/>
                <a:gd name="connsiteY123" fmla="*/ 143547 h 513787"/>
                <a:gd name="connsiteX124" fmla="*/ 202208 w 602653"/>
                <a:gd name="connsiteY124" fmla="*/ 61917 h 513787"/>
                <a:gd name="connsiteX125" fmla="*/ 214103 w 602653"/>
                <a:gd name="connsiteY125" fmla="*/ 50292 h 513787"/>
                <a:gd name="connsiteX126" fmla="*/ 328999 w 602653"/>
                <a:gd name="connsiteY126" fmla="*/ 50292 h 513787"/>
                <a:gd name="connsiteX127" fmla="*/ 340894 w 602653"/>
                <a:gd name="connsiteY127" fmla="*/ 61917 h 513787"/>
                <a:gd name="connsiteX128" fmla="*/ 340894 w 602653"/>
                <a:gd name="connsiteY128" fmla="*/ 159468 h 513787"/>
                <a:gd name="connsiteX129" fmla="*/ 419348 w 602653"/>
                <a:gd name="connsiteY129" fmla="*/ 159468 h 513787"/>
                <a:gd name="connsiteX130" fmla="*/ 426687 w 602653"/>
                <a:gd name="connsiteY130" fmla="*/ 162248 h 513787"/>
                <a:gd name="connsiteX131" fmla="*/ 426687 w 602653"/>
                <a:gd name="connsiteY131" fmla="*/ 96793 h 513787"/>
                <a:gd name="connsiteX132" fmla="*/ 438581 w 602653"/>
                <a:gd name="connsiteY132" fmla="*/ 84915 h 513787"/>
                <a:gd name="connsiteX133" fmla="*/ 503622 w 602653"/>
                <a:gd name="connsiteY133" fmla="*/ 84915 h 513787"/>
                <a:gd name="connsiteX134" fmla="*/ 515263 w 602653"/>
                <a:gd name="connsiteY134" fmla="*/ 96793 h 513787"/>
                <a:gd name="connsiteX135" fmla="*/ 515263 w 602653"/>
                <a:gd name="connsiteY135" fmla="*/ 183730 h 513787"/>
                <a:gd name="connsiteX136" fmla="*/ 556515 w 602653"/>
                <a:gd name="connsiteY136" fmla="*/ 179181 h 513787"/>
                <a:gd name="connsiteX137" fmla="*/ 569675 w 602653"/>
                <a:gd name="connsiteY137" fmla="*/ 189795 h 513787"/>
                <a:gd name="connsiteX138" fmla="*/ 602575 w 602653"/>
                <a:gd name="connsiteY138" fmla="*/ 494833 h 513787"/>
                <a:gd name="connsiteX139" fmla="*/ 592199 w 602653"/>
                <a:gd name="connsiteY139" fmla="*/ 507974 h 513787"/>
                <a:gd name="connsiteX140" fmla="*/ 537787 w 602653"/>
                <a:gd name="connsiteY140" fmla="*/ 513787 h 513787"/>
                <a:gd name="connsiteX141" fmla="*/ 536522 w 602653"/>
                <a:gd name="connsiteY141" fmla="*/ 513787 h 513787"/>
                <a:gd name="connsiteX142" fmla="*/ 524880 w 602653"/>
                <a:gd name="connsiteY142" fmla="*/ 503425 h 513787"/>
                <a:gd name="connsiteX143" fmla="*/ 515263 w 602653"/>
                <a:gd name="connsiteY143" fmla="*/ 416236 h 513787"/>
                <a:gd name="connsiteX144" fmla="*/ 515263 w 602653"/>
                <a:gd name="connsiteY144" fmla="*/ 495844 h 513787"/>
                <a:gd name="connsiteX145" fmla="*/ 503622 w 602653"/>
                <a:gd name="connsiteY145" fmla="*/ 507722 h 513787"/>
                <a:gd name="connsiteX146" fmla="*/ 438581 w 602653"/>
                <a:gd name="connsiteY146" fmla="*/ 507722 h 513787"/>
                <a:gd name="connsiteX147" fmla="*/ 428964 w 602653"/>
                <a:gd name="connsiteY147" fmla="*/ 502415 h 513787"/>
                <a:gd name="connsiteX148" fmla="*/ 419348 w 602653"/>
                <a:gd name="connsiteY148" fmla="*/ 507722 h 513787"/>
                <a:gd name="connsiteX149" fmla="*/ 328999 w 602653"/>
                <a:gd name="connsiteY149" fmla="*/ 507722 h 513787"/>
                <a:gd name="connsiteX150" fmla="*/ 214103 w 602653"/>
                <a:gd name="connsiteY150" fmla="*/ 507722 h 513787"/>
                <a:gd name="connsiteX151" fmla="*/ 202208 w 602653"/>
                <a:gd name="connsiteY151" fmla="*/ 495844 h 513787"/>
                <a:gd name="connsiteX152" fmla="*/ 202208 w 602653"/>
                <a:gd name="connsiteY152" fmla="*/ 352044 h 513787"/>
                <a:gd name="connsiteX153" fmla="*/ 193097 w 602653"/>
                <a:gd name="connsiteY153" fmla="*/ 427608 h 513787"/>
                <a:gd name="connsiteX154" fmla="*/ 191832 w 602653"/>
                <a:gd name="connsiteY154" fmla="*/ 437970 h 513787"/>
                <a:gd name="connsiteX155" fmla="*/ 184493 w 602653"/>
                <a:gd name="connsiteY155" fmla="*/ 497360 h 513787"/>
                <a:gd name="connsiteX156" fmla="*/ 180190 w 602653"/>
                <a:gd name="connsiteY156" fmla="*/ 505195 h 513787"/>
                <a:gd name="connsiteX157" fmla="*/ 172851 w 602653"/>
                <a:gd name="connsiteY157" fmla="*/ 507722 h 513787"/>
                <a:gd name="connsiteX158" fmla="*/ 171333 w 602653"/>
                <a:gd name="connsiteY158" fmla="*/ 507722 h 513787"/>
                <a:gd name="connsiteX159" fmla="*/ 131600 w 602653"/>
                <a:gd name="connsiteY159" fmla="*/ 502920 h 513787"/>
                <a:gd name="connsiteX160" fmla="*/ 122236 w 602653"/>
                <a:gd name="connsiteY160" fmla="*/ 507722 h 513787"/>
                <a:gd name="connsiteX161" fmla="*/ 11895 w 602653"/>
                <a:gd name="connsiteY161" fmla="*/ 507722 h 513787"/>
                <a:gd name="connsiteX162" fmla="*/ 0 w 602653"/>
                <a:gd name="connsiteY162" fmla="*/ 496096 h 513787"/>
                <a:gd name="connsiteX163" fmla="*/ 0 w 602653"/>
                <a:gd name="connsiteY163" fmla="*/ 411181 h 513787"/>
                <a:gd name="connsiteX164" fmla="*/ 0 w 602653"/>
                <a:gd name="connsiteY164" fmla="*/ 353560 h 513787"/>
                <a:gd name="connsiteX165" fmla="*/ 0 w 602653"/>
                <a:gd name="connsiteY165" fmla="*/ 282798 h 513787"/>
                <a:gd name="connsiteX166" fmla="*/ 0 w 602653"/>
                <a:gd name="connsiteY166" fmla="*/ 225177 h 513787"/>
                <a:gd name="connsiteX167" fmla="*/ 0 w 602653"/>
                <a:gd name="connsiteY167" fmla="*/ 154161 h 513787"/>
                <a:gd name="connsiteX168" fmla="*/ 0 w 602653"/>
                <a:gd name="connsiteY168" fmla="*/ 96793 h 513787"/>
                <a:gd name="connsiteX169" fmla="*/ 0 w 602653"/>
                <a:gd name="connsiteY169" fmla="*/ 11878 h 513787"/>
                <a:gd name="connsiteX170" fmla="*/ 11895 w 602653"/>
                <a:gd name="connsiteY170" fmla="*/ 0 h 51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602653" h="513787">
                  <a:moveTo>
                    <a:pt x="450223" y="470824"/>
                  </a:moveTo>
                  <a:lnTo>
                    <a:pt x="450223" y="484218"/>
                  </a:lnTo>
                  <a:lnTo>
                    <a:pt x="491727" y="484218"/>
                  </a:lnTo>
                  <a:lnTo>
                    <a:pt x="491727" y="470824"/>
                  </a:lnTo>
                  <a:close/>
                  <a:moveTo>
                    <a:pt x="145266" y="444288"/>
                  </a:moveTo>
                  <a:lnTo>
                    <a:pt x="140964" y="480175"/>
                  </a:lnTo>
                  <a:lnTo>
                    <a:pt x="162475" y="482702"/>
                  </a:lnTo>
                  <a:lnTo>
                    <a:pt x="166777" y="446815"/>
                  </a:lnTo>
                  <a:close/>
                  <a:moveTo>
                    <a:pt x="450223" y="422807"/>
                  </a:moveTo>
                  <a:lnTo>
                    <a:pt x="450223" y="447321"/>
                  </a:lnTo>
                  <a:lnTo>
                    <a:pt x="491727" y="447321"/>
                  </a:lnTo>
                  <a:lnTo>
                    <a:pt x="491727" y="422807"/>
                  </a:lnTo>
                  <a:close/>
                  <a:moveTo>
                    <a:pt x="23536" y="422807"/>
                  </a:moveTo>
                  <a:lnTo>
                    <a:pt x="23536" y="484218"/>
                  </a:lnTo>
                  <a:lnTo>
                    <a:pt x="110341" y="484218"/>
                  </a:lnTo>
                  <a:lnTo>
                    <a:pt x="110341" y="422807"/>
                  </a:lnTo>
                  <a:close/>
                  <a:moveTo>
                    <a:pt x="150327" y="403852"/>
                  </a:moveTo>
                  <a:lnTo>
                    <a:pt x="148809" y="415478"/>
                  </a:lnTo>
                  <a:lnTo>
                    <a:pt x="148303" y="420785"/>
                  </a:lnTo>
                  <a:lnTo>
                    <a:pt x="169814" y="423312"/>
                  </a:lnTo>
                  <a:lnTo>
                    <a:pt x="170320" y="418005"/>
                  </a:lnTo>
                  <a:lnTo>
                    <a:pt x="171839" y="406380"/>
                  </a:lnTo>
                  <a:close/>
                  <a:moveTo>
                    <a:pt x="450223" y="377822"/>
                  </a:moveTo>
                  <a:lnTo>
                    <a:pt x="450223" y="399303"/>
                  </a:lnTo>
                  <a:lnTo>
                    <a:pt x="491727" y="399303"/>
                  </a:lnTo>
                  <a:lnTo>
                    <a:pt x="491727" y="377822"/>
                  </a:lnTo>
                  <a:close/>
                  <a:moveTo>
                    <a:pt x="23536" y="365438"/>
                  </a:moveTo>
                  <a:lnTo>
                    <a:pt x="23536" y="399303"/>
                  </a:lnTo>
                  <a:lnTo>
                    <a:pt x="110341" y="399303"/>
                  </a:lnTo>
                  <a:lnTo>
                    <a:pt x="110341" y="365438"/>
                  </a:lnTo>
                  <a:close/>
                  <a:moveTo>
                    <a:pt x="156401" y="354319"/>
                  </a:moveTo>
                  <a:lnTo>
                    <a:pt x="153111" y="380349"/>
                  </a:lnTo>
                  <a:lnTo>
                    <a:pt x="174623" y="383129"/>
                  </a:lnTo>
                  <a:lnTo>
                    <a:pt x="177913" y="356846"/>
                  </a:lnTo>
                  <a:close/>
                  <a:moveTo>
                    <a:pt x="161210" y="313883"/>
                  </a:moveTo>
                  <a:lnTo>
                    <a:pt x="159185" y="330815"/>
                  </a:lnTo>
                  <a:lnTo>
                    <a:pt x="180697" y="333343"/>
                  </a:lnTo>
                  <a:lnTo>
                    <a:pt x="182721" y="316410"/>
                  </a:lnTo>
                  <a:close/>
                  <a:moveTo>
                    <a:pt x="545893" y="311881"/>
                  </a:moveTo>
                  <a:cubicBezTo>
                    <a:pt x="552482" y="311123"/>
                    <a:pt x="558310" y="315923"/>
                    <a:pt x="559070" y="322239"/>
                  </a:cubicBezTo>
                  <a:lnTo>
                    <a:pt x="573007" y="442998"/>
                  </a:lnTo>
                  <a:cubicBezTo>
                    <a:pt x="573767" y="449314"/>
                    <a:pt x="568952" y="455125"/>
                    <a:pt x="562618" y="455882"/>
                  </a:cubicBezTo>
                  <a:cubicBezTo>
                    <a:pt x="562111" y="456135"/>
                    <a:pt x="561604" y="456135"/>
                    <a:pt x="561097" y="456135"/>
                  </a:cubicBezTo>
                  <a:cubicBezTo>
                    <a:pt x="555269" y="456135"/>
                    <a:pt x="550201" y="451588"/>
                    <a:pt x="549441" y="445524"/>
                  </a:cubicBezTo>
                  <a:lnTo>
                    <a:pt x="535504" y="325018"/>
                  </a:lnTo>
                  <a:cubicBezTo>
                    <a:pt x="534744" y="318450"/>
                    <a:pt x="539305" y="312639"/>
                    <a:pt x="545893" y="311881"/>
                  </a:cubicBezTo>
                  <a:close/>
                  <a:moveTo>
                    <a:pt x="23536" y="294423"/>
                  </a:moveTo>
                  <a:lnTo>
                    <a:pt x="23536" y="341682"/>
                  </a:lnTo>
                  <a:lnTo>
                    <a:pt x="110341" y="341682"/>
                  </a:lnTo>
                  <a:lnTo>
                    <a:pt x="110341" y="294423"/>
                  </a:lnTo>
                  <a:close/>
                  <a:moveTo>
                    <a:pt x="407453" y="265107"/>
                  </a:moveTo>
                  <a:cubicBezTo>
                    <a:pt x="406441" y="265360"/>
                    <a:pt x="405428" y="265612"/>
                    <a:pt x="404416" y="265612"/>
                  </a:cubicBezTo>
                  <a:lnTo>
                    <a:pt x="342412" y="265612"/>
                  </a:lnTo>
                  <a:cubicBezTo>
                    <a:pt x="341906" y="265612"/>
                    <a:pt x="341400" y="265360"/>
                    <a:pt x="340894" y="265360"/>
                  </a:cubicBezTo>
                  <a:lnTo>
                    <a:pt x="340894" y="484218"/>
                  </a:lnTo>
                  <a:lnTo>
                    <a:pt x="407453" y="484218"/>
                  </a:lnTo>
                  <a:close/>
                  <a:moveTo>
                    <a:pt x="167283" y="264349"/>
                  </a:moveTo>
                  <a:lnTo>
                    <a:pt x="163993" y="290379"/>
                  </a:lnTo>
                  <a:lnTo>
                    <a:pt x="185505" y="293159"/>
                  </a:lnTo>
                  <a:lnTo>
                    <a:pt x="188795" y="266876"/>
                  </a:lnTo>
                  <a:close/>
                  <a:moveTo>
                    <a:pt x="23536" y="236802"/>
                  </a:moveTo>
                  <a:lnTo>
                    <a:pt x="23536" y="270920"/>
                  </a:lnTo>
                  <a:lnTo>
                    <a:pt x="110341" y="270920"/>
                  </a:lnTo>
                  <a:lnTo>
                    <a:pt x="110341" y="236802"/>
                  </a:lnTo>
                  <a:close/>
                  <a:moveTo>
                    <a:pt x="172092" y="223913"/>
                  </a:moveTo>
                  <a:lnTo>
                    <a:pt x="171586" y="229220"/>
                  </a:lnTo>
                  <a:lnTo>
                    <a:pt x="170067" y="240845"/>
                  </a:lnTo>
                  <a:lnTo>
                    <a:pt x="191579" y="243373"/>
                  </a:lnTo>
                  <a:lnTo>
                    <a:pt x="193097" y="231747"/>
                  </a:lnTo>
                  <a:lnTo>
                    <a:pt x="193603" y="226440"/>
                  </a:lnTo>
                  <a:close/>
                  <a:moveTo>
                    <a:pt x="354307" y="222649"/>
                  </a:moveTo>
                  <a:lnTo>
                    <a:pt x="354307" y="242109"/>
                  </a:lnTo>
                  <a:lnTo>
                    <a:pt x="392774" y="242109"/>
                  </a:lnTo>
                  <a:lnTo>
                    <a:pt x="392774" y="222649"/>
                  </a:lnTo>
                  <a:close/>
                  <a:moveTo>
                    <a:pt x="547404" y="203948"/>
                  </a:moveTo>
                  <a:lnTo>
                    <a:pt x="516529" y="207233"/>
                  </a:lnTo>
                  <a:lnTo>
                    <a:pt x="546898" y="489020"/>
                  </a:lnTo>
                  <a:lnTo>
                    <a:pt x="577773" y="485735"/>
                  </a:lnTo>
                  <a:close/>
                  <a:moveTo>
                    <a:pt x="340894" y="182972"/>
                  </a:moveTo>
                  <a:lnTo>
                    <a:pt x="340894" y="199146"/>
                  </a:lnTo>
                  <a:cubicBezTo>
                    <a:pt x="341400" y="199146"/>
                    <a:pt x="341906" y="198893"/>
                    <a:pt x="342412" y="198893"/>
                  </a:cubicBezTo>
                  <a:lnTo>
                    <a:pt x="404416" y="198893"/>
                  </a:lnTo>
                  <a:cubicBezTo>
                    <a:pt x="405428" y="198893"/>
                    <a:pt x="406441" y="199399"/>
                    <a:pt x="407453" y="199651"/>
                  </a:cubicBezTo>
                  <a:lnTo>
                    <a:pt x="407453" y="182972"/>
                  </a:lnTo>
                  <a:close/>
                  <a:moveTo>
                    <a:pt x="23536" y="166039"/>
                  </a:moveTo>
                  <a:lnTo>
                    <a:pt x="23536" y="213299"/>
                  </a:lnTo>
                  <a:lnTo>
                    <a:pt x="110341" y="213299"/>
                  </a:lnTo>
                  <a:lnTo>
                    <a:pt x="110341" y="166039"/>
                  </a:lnTo>
                  <a:close/>
                  <a:moveTo>
                    <a:pt x="179431" y="164523"/>
                  </a:moveTo>
                  <a:lnTo>
                    <a:pt x="174876" y="200410"/>
                  </a:lnTo>
                  <a:lnTo>
                    <a:pt x="196387" y="202937"/>
                  </a:lnTo>
                  <a:lnTo>
                    <a:pt x="200943" y="167050"/>
                  </a:lnTo>
                  <a:close/>
                  <a:moveTo>
                    <a:pt x="450223" y="108418"/>
                  </a:moveTo>
                  <a:lnTo>
                    <a:pt x="450223" y="354319"/>
                  </a:lnTo>
                  <a:lnTo>
                    <a:pt x="491727" y="354319"/>
                  </a:lnTo>
                  <a:lnTo>
                    <a:pt x="491727" y="108418"/>
                  </a:lnTo>
                  <a:close/>
                  <a:moveTo>
                    <a:pt x="23536" y="108418"/>
                  </a:moveTo>
                  <a:lnTo>
                    <a:pt x="23536" y="142536"/>
                  </a:lnTo>
                  <a:lnTo>
                    <a:pt x="110341" y="142536"/>
                  </a:lnTo>
                  <a:lnTo>
                    <a:pt x="110341" y="108418"/>
                  </a:lnTo>
                  <a:close/>
                  <a:moveTo>
                    <a:pt x="225744" y="73795"/>
                  </a:moveTo>
                  <a:lnTo>
                    <a:pt x="225744" y="484218"/>
                  </a:lnTo>
                  <a:lnTo>
                    <a:pt x="317358" y="484218"/>
                  </a:lnTo>
                  <a:lnTo>
                    <a:pt x="317358" y="171346"/>
                  </a:lnTo>
                  <a:lnTo>
                    <a:pt x="317358" y="73795"/>
                  </a:lnTo>
                  <a:close/>
                  <a:moveTo>
                    <a:pt x="23536" y="23503"/>
                  </a:moveTo>
                  <a:lnTo>
                    <a:pt x="23536" y="84915"/>
                  </a:lnTo>
                  <a:lnTo>
                    <a:pt x="110341" y="84915"/>
                  </a:lnTo>
                  <a:lnTo>
                    <a:pt x="110341" y="23503"/>
                  </a:lnTo>
                  <a:close/>
                  <a:moveTo>
                    <a:pt x="11895" y="0"/>
                  </a:moveTo>
                  <a:lnTo>
                    <a:pt x="122236" y="0"/>
                  </a:lnTo>
                  <a:cubicBezTo>
                    <a:pt x="128816" y="0"/>
                    <a:pt x="134130" y="5307"/>
                    <a:pt x="134130" y="11878"/>
                  </a:cubicBezTo>
                  <a:lnTo>
                    <a:pt x="134130" y="96793"/>
                  </a:lnTo>
                  <a:lnTo>
                    <a:pt x="134130" y="154161"/>
                  </a:lnTo>
                  <a:lnTo>
                    <a:pt x="134130" y="225177"/>
                  </a:lnTo>
                  <a:lnTo>
                    <a:pt x="134130" y="282798"/>
                  </a:lnTo>
                  <a:lnTo>
                    <a:pt x="134130" y="339661"/>
                  </a:lnTo>
                  <a:lnTo>
                    <a:pt x="139192" y="299225"/>
                  </a:lnTo>
                  <a:lnTo>
                    <a:pt x="148809" y="219617"/>
                  </a:lnTo>
                  <a:lnTo>
                    <a:pt x="150074" y="209255"/>
                  </a:lnTo>
                  <a:lnTo>
                    <a:pt x="157413" y="149865"/>
                  </a:lnTo>
                  <a:cubicBezTo>
                    <a:pt x="157667" y="146832"/>
                    <a:pt x="159185" y="144052"/>
                    <a:pt x="161716" y="142031"/>
                  </a:cubicBezTo>
                  <a:cubicBezTo>
                    <a:pt x="164247" y="140009"/>
                    <a:pt x="167283" y="139251"/>
                    <a:pt x="170573" y="139503"/>
                  </a:cubicBezTo>
                  <a:lnTo>
                    <a:pt x="202208" y="143547"/>
                  </a:lnTo>
                  <a:lnTo>
                    <a:pt x="202208" y="61917"/>
                  </a:lnTo>
                  <a:cubicBezTo>
                    <a:pt x="202208" y="55599"/>
                    <a:pt x="207523" y="50292"/>
                    <a:pt x="214103" y="50292"/>
                  </a:cubicBezTo>
                  <a:lnTo>
                    <a:pt x="328999" y="50292"/>
                  </a:lnTo>
                  <a:cubicBezTo>
                    <a:pt x="335579" y="50292"/>
                    <a:pt x="340894" y="55599"/>
                    <a:pt x="340894" y="61917"/>
                  </a:cubicBezTo>
                  <a:lnTo>
                    <a:pt x="340894" y="159468"/>
                  </a:lnTo>
                  <a:lnTo>
                    <a:pt x="419348" y="159468"/>
                  </a:lnTo>
                  <a:cubicBezTo>
                    <a:pt x="422131" y="159468"/>
                    <a:pt x="424662" y="160479"/>
                    <a:pt x="426687" y="162248"/>
                  </a:cubicBezTo>
                  <a:lnTo>
                    <a:pt x="426687" y="96793"/>
                  </a:lnTo>
                  <a:cubicBezTo>
                    <a:pt x="426687" y="90222"/>
                    <a:pt x="432001" y="84915"/>
                    <a:pt x="438581" y="84915"/>
                  </a:cubicBezTo>
                  <a:lnTo>
                    <a:pt x="503622" y="84915"/>
                  </a:lnTo>
                  <a:cubicBezTo>
                    <a:pt x="509949" y="84915"/>
                    <a:pt x="515263" y="90222"/>
                    <a:pt x="515263" y="96793"/>
                  </a:cubicBezTo>
                  <a:lnTo>
                    <a:pt x="515263" y="183730"/>
                  </a:lnTo>
                  <a:lnTo>
                    <a:pt x="556515" y="179181"/>
                  </a:lnTo>
                  <a:cubicBezTo>
                    <a:pt x="563095" y="178423"/>
                    <a:pt x="568916" y="183224"/>
                    <a:pt x="569675" y="189795"/>
                  </a:cubicBezTo>
                  <a:lnTo>
                    <a:pt x="602575" y="494833"/>
                  </a:lnTo>
                  <a:cubicBezTo>
                    <a:pt x="603334" y="501404"/>
                    <a:pt x="598526" y="507216"/>
                    <a:pt x="592199" y="507974"/>
                  </a:cubicBezTo>
                  <a:lnTo>
                    <a:pt x="537787" y="513787"/>
                  </a:lnTo>
                  <a:cubicBezTo>
                    <a:pt x="537281" y="513787"/>
                    <a:pt x="537028" y="513787"/>
                    <a:pt x="536522" y="513787"/>
                  </a:cubicBezTo>
                  <a:cubicBezTo>
                    <a:pt x="530448" y="513787"/>
                    <a:pt x="525386" y="509491"/>
                    <a:pt x="524880" y="503425"/>
                  </a:cubicBezTo>
                  <a:lnTo>
                    <a:pt x="515263" y="416236"/>
                  </a:lnTo>
                  <a:lnTo>
                    <a:pt x="515263" y="495844"/>
                  </a:lnTo>
                  <a:cubicBezTo>
                    <a:pt x="515263" y="502415"/>
                    <a:pt x="509949" y="507722"/>
                    <a:pt x="503622" y="507722"/>
                  </a:cubicBezTo>
                  <a:lnTo>
                    <a:pt x="438581" y="507722"/>
                  </a:lnTo>
                  <a:cubicBezTo>
                    <a:pt x="434532" y="507722"/>
                    <a:pt x="430989" y="505700"/>
                    <a:pt x="428964" y="502415"/>
                  </a:cubicBezTo>
                  <a:cubicBezTo>
                    <a:pt x="426687" y="505700"/>
                    <a:pt x="423397" y="507722"/>
                    <a:pt x="419348" y="507722"/>
                  </a:cubicBezTo>
                  <a:lnTo>
                    <a:pt x="328999" y="507722"/>
                  </a:lnTo>
                  <a:lnTo>
                    <a:pt x="214103" y="507722"/>
                  </a:lnTo>
                  <a:cubicBezTo>
                    <a:pt x="207523" y="507722"/>
                    <a:pt x="202208" y="502415"/>
                    <a:pt x="202208" y="495844"/>
                  </a:cubicBezTo>
                  <a:lnTo>
                    <a:pt x="202208" y="352044"/>
                  </a:lnTo>
                  <a:lnTo>
                    <a:pt x="193097" y="427608"/>
                  </a:lnTo>
                  <a:lnTo>
                    <a:pt x="191832" y="437970"/>
                  </a:lnTo>
                  <a:lnTo>
                    <a:pt x="184493" y="497360"/>
                  </a:lnTo>
                  <a:cubicBezTo>
                    <a:pt x="184240" y="500393"/>
                    <a:pt x="182468" y="503425"/>
                    <a:pt x="180190" y="505195"/>
                  </a:cubicBezTo>
                  <a:cubicBezTo>
                    <a:pt x="177913" y="506964"/>
                    <a:pt x="175382" y="507722"/>
                    <a:pt x="172851" y="507722"/>
                  </a:cubicBezTo>
                  <a:cubicBezTo>
                    <a:pt x="172345" y="507722"/>
                    <a:pt x="171839" y="507722"/>
                    <a:pt x="171333" y="507722"/>
                  </a:cubicBezTo>
                  <a:lnTo>
                    <a:pt x="131600" y="502920"/>
                  </a:lnTo>
                  <a:cubicBezTo>
                    <a:pt x="129322" y="505700"/>
                    <a:pt x="126032" y="507722"/>
                    <a:pt x="122236" y="507722"/>
                  </a:cubicBezTo>
                  <a:lnTo>
                    <a:pt x="11895" y="507722"/>
                  </a:lnTo>
                  <a:cubicBezTo>
                    <a:pt x="5315" y="507722"/>
                    <a:pt x="0" y="502415"/>
                    <a:pt x="0" y="496096"/>
                  </a:cubicBezTo>
                  <a:lnTo>
                    <a:pt x="0" y="411181"/>
                  </a:lnTo>
                  <a:lnTo>
                    <a:pt x="0" y="353560"/>
                  </a:lnTo>
                  <a:lnTo>
                    <a:pt x="0" y="282798"/>
                  </a:lnTo>
                  <a:lnTo>
                    <a:pt x="0" y="225177"/>
                  </a:lnTo>
                  <a:lnTo>
                    <a:pt x="0" y="154161"/>
                  </a:lnTo>
                  <a:lnTo>
                    <a:pt x="0" y="96793"/>
                  </a:lnTo>
                  <a:lnTo>
                    <a:pt x="0" y="11878"/>
                  </a:lnTo>
                  <a:cubicBezTo>
                    <a:pt x="0" y="5307"/>
                    <a:pt x="5315" y="0"/>
                    <a:pt x="11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占位符 11"/>
            <p:cNvSpPr txBox="1"/>
            <p:nvPr/>
          </p:nvSpPr>
          <p:spPr>
            <a:xfrm>
              <a:off x="5682593" y="3862665"/>
              <a:ext cx="5919985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3" name="文本占位符 12"/>
            <p:cNvSpPr txBox="1"/>
            <p:nvPr/>
          </p:nvSpPr>
          <p:spPr>
            <a:xfrm>
              <a:off x="6547220" y="285985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latin typeface="微软雅黑" panose="020B0503020204020204" pitchFamily="34" charset="-122"/>
                  <a:cs typeface="+mn-ea"/>
                  <a:sym typeface="+mn-lt"/>
                </a:rPr>
                <a:t>侧信道分析概述</a:t>
              </a:r>
              <a:endParaRPr lang="zh-CN" altLang="en-US" sz="40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RSA</a:t>
            </a:r>
            <a:r>
              <a:rPr lang="zh-CN" altLang="en-US" dirty="0"/>
              <a:t>算法的简单能量分析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7354648" y="1383387"/>
                <a:ext cx="4637483" cy="4579844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 panose="05040102010807070707"/>
                  <a:buChar char=""/>
                  <a:defRPr kumimoji="0" sz="26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  <a:lvl2pPr marL="548640" indent="-274320" algn="l" rtl="0" eaLnBrk="1" latinLnBrk="0" hangingPunct="1">
                  <a:spcBef>
                    <a:spcPts val="600"/>
                  </a:spcBef>
                  <a:buClr>
                    <a:schemeClr val="accent2"/>
                  </a:buClr>
                  <a:buSzPct val="76000"/>
                  <a:buFont typeface="Wingdings 3" panose="05040102010807070707"/>
                  <a:buChar char=""/>
                  <a:defRPr kumimoji="0" sz="23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2pPr>
                <a:lvl3pPr marL="822960" indent="-228600" algn="l" rtl="0" eaLnBrk="1" latinLnBrk="0" hangingPunct="1">
                  <a:spcBef>
                    <a:spcPts val="6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 panose="05040102010807070707"/>
                  <a:buChar char=""/>
                  <a:defRPr kumimoji="0" sz="20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3pPr>
                <a:lvl4pPr marL="1097280" indent="-228600" algn="l" rtl="0" eaLnBrk="1" latinLnBrk="0" hangingPunct="1">
                  <a:spcBef>
                    <a:spcPts val="6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 panose="05000000000000000000"/>
                  <a:buChar char=""/>
                  <a:defRPr kumimoji="0" sz="1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4pPr>
                <a:lvl5pPr marL="1371600" indent="-228600" algn="l" rtl="0" eaLnBrk="1" latinLnBrk="0" hangingPunct="1">
                  <a:spcBef>
                    <a:spcPts val="600"/>
                  </a:spcBef>
                  <a:buClr>
                    <a:schemeClr val="accent2"/>
                  </a:buClr>
                  <a:buSzPct val="70000"/>
                  <a:buFont typeface="Wingdings" panose="05000000000000000000"/>
                  <a:buChar char=""/>
                  <a:defRPr kumimoji="0" sz="16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 panose="05040102010807070707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 panose="05040102010807070707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 panose="05040102010807070707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 panose="05040102010807070707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举例：计算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𝟏𝟏𝟏𝟎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i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i="1" dirty="0"/>
                  <a:t>	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𝟏𝟏𝟎𝟎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𝟏𝟏𝟎𝟎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648" y="1383387"/>
                <a:ext cx="4637483" cy="4579844"/>
              </a:xfrm>
              <a:prstGeom prst="rect">
                <a:avLst/>
              </a:prstGeom>
              <a:blipFill rotWithShape="1">
                <a:blip r:embed="rId1"/>
                <a:stretch>
                  <a:fillRect l="-2" t="-8" r="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 txBox="1"/>
          <p:nvPr/>
        </p:nvSpPr>
        <p:spPr>
          <a:xfrm>
            <a:off x="10293825" y="2084496"/>
            <a:ext cx="1152128" cy="38067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spcBef>
                <a:spcPts val="6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spcBef>
                <a:spcPts val="6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spcBef>
                <a:spcPts val="6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200016" y="2218815"/>
            <a:ext cx="389851" cy="3384151"/>
            <a:chOff x="7350399" y="2276872"/>
            <a:chExt cx="389851" cy="3384151"/>
          </a:xfrm>
        </p:grpSpPr>
        <p:sp>
          <p:nvSpPr>
            <p:cNvPr id="8" name="矩形 7"/>
            <p:cNvSpPr/>
            <p:nvPr/>
          </p:nvSpPr>
          <p:spPr>
            <a:xfrm>
              <a:off x="7350399" y="2276872"/>
              <a:ext cx="38985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350399" y="3286649"/>
              <a:ext cx="38985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350399" y="4054271"/>
              <a:ext cx="389851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50399" y="4558414"/>
              <a:ext cx="38985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50399" y="5076248"/>
              <a:ext cx="389850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22" y="1752449"/>
            <a:ext cx="5654288" cy="363852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RSA</a:t>
            </a:r>
            <a:r>
              <a:rPr lang="zh-CN" altLang="en-US" dirty="0"/>
              <a:t>算法的简单能量分析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013743" y="4043311"/>
            <a:ext cx="8164514" cy="2123308"/>
            <a:chOff x="570412" y="4183735"/>
            <a:chExt cx="8164514" cy="21233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24772" y="4183735"/>
              <a:ext cx="7694455" cy="2123308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70412" y="5316451"/>
              <a:ext cx="7962028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650" b="1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SMSMSMSSSSSSSSSMSMSMSMSSSSSSSSSSSSSMSMSMSMSM</a:t>
              </a:r>
              <a:endParaRPr lang="zh-CN" altLang="en-US" sz="265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90528" y="5701172"/>
              <a:ext cx="7844398" cy="500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50" b="1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1 1 100000000 1 1 1 1000000000000 1 1 1 1 1</a:t>
              </a:r>
              <a:endParaRPr lang="zh-CN" altLang="en-US" sz="265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7"/>
          <p:cNvSpPr txBox="1"/>
          <p:nvPr/>
        </p:nvSpPr>
        <p:spPr>
          <a:xfrm>
            <a:off x="6372944" y="2155074"/>
            <a:ext cx="4814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问题：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RSA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实现过程中如何防护该攻击？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11" y="1077572"/>
            <a:ext cx="4248151" cy="2733675"/>
          </a:xfrm>
          <a:prstGeom prst="rect">
            <a:avLst/>
          </a:prstGeom>
        </p:spPr>
      </p:pic>
      <p:sp>
        <p:nvSpPr>
          <p:cNvPr id="16" name="TextBox 7"/>
          <p:cNvSpPr txBox="1"/>
          <p:nvPr/>
        </p:nvSpPr>
        <p:spPr>
          <a:xfrm>
            <a:off x="4343516" y="6321367"/>
            <a:ext cx="3825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RSA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算法简单能量分析实验结果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ECC</a:t>
            </a:r>
            <a:r>
              <a:rPr lang="zh-CN" altLang="en-US" dirty="0"/>
              <a:t>算法的简单能量分析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1934111" y="3905425"/>
            <a:ext cx="8323776" cy="2318873"/>
            <a:chOff x="734833" y="3686552"/>
            <a:chExt cx="9156154" cy="2550760"/>
          </a:xfrm>
        </p:grpSpPr>
        <p:grpSp>
          <p:nvGrpSpPr>
            <p:cNvPr id="4" name="组合 3"/>
            <p:cNvGrpSpPr/>
            <p:nvPr/>
          </p:nvGrpSpPr>
          <p:grpSpPr>
            <a:xfrm>
              <a:off x="734833" y="3686552"/>
              <a:ext cx="9156154" cy="2550760"/>
              <a:chOff x="19378" y="4262616"/>
              <a:chExt cx="9156154" cy="2550760"/>
            </a:xfrm>
          </p:grpSpPr>
          <p:pic>
            <p:nvPicPr>
              <p:cNvPr id="5" name="Picture 3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78" y="4306981"/>
                <a:ext cx="9156154" cy="2506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圆角矩形 9"/>
              <p:cNvSpPr/>
              <p:nvPr/>
            </p:nvSpPr>
            <p:spPr>
              <a:xfrm>
                <a:off x="1532648" y="4611608"/>
                <a:ext cx="370864" cy="142462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圆角矩形 24"/>
              <p:cNvSpPr/>
              <p:nvPr/>
            </p:nvSpPr>
            <p:spPr>
              <a:xfrm>
                <a:off x="2222734" y="4611608"/>
                <a:ext cx="370864" cy="142462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1455076" y="4273094"/>
                    <a:ext cx="53925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kern="10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2</m:t>
                          </m:r>
                          <m:r>
                            <a:rPr lang="en-US" altLang="zh-CN" kern="10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𝑄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5076" y="4273094"/>
                    <a:ext cx="539250" cy="369332"/>
                  </a:xfrm>
                  <a:prstGeom prst="rect">
                    <a:avLst/>
                  </a:prstGeom>
                  <a:blipFill rotWithShape="1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2016270" y="4262616"/>
                    <a:ext cx="83503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kern="10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𝑄</m:t>
                          </m:r>
                          <m:r>
                            <a:rPr lang="en-US" altLang="zh-CN" kern="10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+</m:t>
                          </m:r>
                          <m:r>
                            <a:rPr lang="en-US" altLang="zh-CN" i="1" kern="10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6270" y="4262616"/>
                    <a:ext cx="835037" cy="369332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0"/>
                <p:cNvSpPr/>
                <p:nvPr/>
              </p:nvSpPr>
              <p:spPr>
                <a:xfrm>
                  <a:off x="1322035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035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/>
                <p:cNvSpPr/>
                <p:nvPr/>
              </p:nvSpPr>
              <p:spPr>
                <a:xfrm>
                  <a:off x="2561411" y="5429686"/>
                  <a:ext cx="8350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411" y="5429686"/>
                  <a:ext cx="83503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>
                <a:xfrm>
                  <a:off x="2013151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51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3994715" y="5429686"/>
                  <a:ext cx="8350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715" y="5429686"/>
                  <a:ext cx="83503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矩形 14"/>
                <p:cNvSpPr/>
                <p:nvPr/>
              </p:nvSpPr>
              <p:spPr>
                <a:xfrm>
                  <a:off x="3446455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6455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矩形 15"/>
                <p:cNvSpPr/>
                <p:nvPr/>
              </p:nvSpPr>
              <p:spPr>
                <a:xfrm>
                  <a:off x="4829752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9752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/>
                <p:cNvSpPr/>
                <p:nvPr/>
              </p:nvSpPr>
              <p:spPr>
                <a:xfrm>
                  <a:off x="5498499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499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/>
                <p:cNvSpPr/>
                <p:nvPr/>
              </p:nvSpPr>
              <p:spPr>
                <a:xfrm>
                  <a:off x="6218579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579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18"/>
                <p:cNvSpPr/>
                <p:nvPr/>
              </p:nvSpPr>
              <p:spPr>
                <a:xfrm>
                  <a:off x="7442715" y="5429686"/>
                  <a:ext cx="8350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715" y="5429686"/>
                  <a:ext cx="83503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19"/>
                <p:cNvSpPr/>
                <p:nvPr/>
              </p:nvSpPr>
              <p:spPr>
                <a:xfrm>
                  <a:off x="6938659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8659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矩形 20"/>
                <p:cNvSpPr/>
                <p:nvPr/>
              </p:nvSpPr>
              <p:spPr>
                <a:xfrm>
                  <a:off x="8886932" y="5429686"/>
                  <a:ext cx="8350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+</m:t>
                        </m:r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932" y="5429686"/>
                  <a:ext cx="83503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/>
                <p:cNvSpPr/>
                <p:nvPr/>
              </p:nvSpPr>
              <p:spPr>
                <a:xfrm>
                  <a:off x="8338672" y="5445224"/>
                  <a:ext cx="5392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2</m:t>
                        </m:r>
                        <m:r>
                          <a:rPr lang="en-US" altLang="zh-CN" kern="10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8672" y="5445224"/>
                  <a:ext cx="539250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矩形 22"/>
            <p:cNvSpPr/>
            <p:nvPr/>
          </p:nvSpPr>
          <p:spPr>
            <a:xfrm>
              <a:off x="1455936" y="5817917"/>
              <a:ext cx="76226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0             1                     1               0   ,    0          0              1                   1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878" y="967354"/>
            <a:ext cx="4926242" cy="2788622"/>
          </a:xfrm>
          <a:prstGeom prst="rect">
            <a:avLst/>
          </a:prstGeom>
        </p:spPr>
      </p:pic>
      <p:sp>
        <p:nvSpPr>
          <p:cNvPr id="26" name="TextBox 7"/>
          <p:cNvSpPr txBox="1"/>
          <p:nvPr/>
        </p:nvSpPr>
        <p:spPr>
          <a:xfrm>
            <a:off x="4343516" y="6330174"/>
            <a:ext cx="3825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ECC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算法简单能量分析实验结果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574759" y="1183043"/>
            <a:ext cx="6135653" cy="4954232"/>
            <a:chOff x="5936710" y="1354493"/>
            <a:chExt cx="6135653" cy="4954232"/>
          </a:xfrm>
        </p:grpSpPr>
        <p:grpSp>
          <p:nvGrpSpPr>
            <p:cNvPr id="26" name="组合 25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8" name="文本占位符 12"/>
            <p:cNvSpPr txBox="1"/>
            <p:nvPr/>
          </p:nvSpPr>
          <p:spPr>
            <a:xfrm>
              <a:off x="5936710" y="303130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latin typeface="微软雅黑" panose="020B0503020204020204" pitchFamily="34" charset="-122"/>
                  <a:cs typeface="+mn-ea"/>
                  <a:sym typeface="+mn-lt"/>
                </a:rPr>
                <a:t>相关能量分析与模板攻击</a:t>
              </a:r>
              <a:endParaRPr lang="zh-CN" altLang="en-US" sz="4000" b="1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8294905" y="1354493"/>
              <a:ext cx="1419262" cy="1416441"/>
            </a:xfrm>
            <a:custGeom>
              <a:avLst/>
              <a:gdLst>
                <a:gd name="connsiteX0" fmla="*/ 19029 w 579692"/>
                <a:gd name="connsiteY0" fmla="*/ 524265 h 578540"/>
                <a:gd name="connsiteX1" fmla="*/ 63202 w 579692"/>
                <a:gd name="connsiteY1" fmla="*/ 560901 h 578540"/>
                <a:gd name="connsiteX2" fmla="*/ 516490 w 579692"/>
                <a:gd name="connsiteY2" fmla="*/ 560901 h 578540"/>
                <a:gd name="connsiteX3" fmla="*/ 560663 w 579692"/>
                <a:gd name="connsiteY3" fmla="*/ 524265 h 578540"/>
                <a:gd name="connsiteX4" fmla="*/ 543674 w 579692"/>
                <a:gd name="connsiteY4" fmla="*/ 524265 h 578540"/>
                <a:gd name="connsiteX5" fmla="*/ 36018 w 579692"/>
                <a:gd name="connsiteY5" fmla="*/ 524265 h 578540"/>
                <a:gd name="connsiteX6" fmla="*/ 371701 w 579692"/>
                <a:gd name="connsiteY6" fmla="*/ 434026 h 578540"/>
                <a:gd name="connsiteX7" fmla="*/ 480441 w 579692"/>
                <a:gd name="connsiteY7" fmla="*/ 434026 h 578540"/>
                <a:gd name="connsiteX8" fmla="*/ 480441 w 579692"/>
                <a:gd name="connsiteY8" fmla="*/ 452349 h 578540"/>
                <a:gd name="connsiteX9" fmla="*/ 371701 w 579692"/>
                <a:gd name="connsiteY9" fmla="*/ 452349 h 578540"/>
                <a:gd name="connsiteX10" fmla="*/ 371701 w 579692"/>
                <a:gd name="connsiteY10" fmla="*/ 398143 h 578540"/>
                <a:gd name="connsiteX11" fmla="*/ 480441 w 579692"/>
                <a:gd name="connsiteY11" fmla="*/ 398143 h 578540"/>
                <a:gd name="connsiteX12" fmla="*/ 480441 w 579692"/>
                <a:gd name="connsiteY12" fmla="*/ 415703 h 578540"/>
                <a:gd name="connsiteX13" fmla="*/ 371701 w 579692"/>
                <a:gd name="connsiteY13" fmla="*/ 415703 h 578540"/>
                <a:gd name="connsiteX14" fmla="*/ 371701 w 579692"/>
                <a:gd name="connsiteY14" fmla="*/ 361496 h 578540"/>
                <a:gd name="connsiteX15" fmla="*/ 480441 w 579692"/>
                <a:gd name="connsiteY15" fmla="*/ 361496 h 578540"/>
                <a:gd name="connsiteX16" fmla="*/ 480441 w 579692"/>
                <a:gd name="connsiteY16" fmla="*/ 379819 h 578540"/>
                <a:gd name="connsiteX17" fmla="*/ 371701 w 579692"/>
                <a:gd name="connsiteY17" fmla="*/ 379819 h 578540"/>
                <a:gd name="connsiteX18" fmla="*/ 217486 w 579692"/>
                <a:gd name="connsiteY18" fmla="*/ 358064 h 578540"/>
                <a:gd name="connsiteX19" fmla="*/ 217486 w 579692"/>
                <a:gd name="connsiteY19" fmla="*/ 383144 h 578540"/>
                <a:gd name="connsiteX20" fmla="*/ 242605 w 579692"/>
                <a:gd name="connsiteY20" fmla="*/ 370943 h 578540"/>
                <a:gd name="connsiteX21" fmla="*/ 203909 w 579692"/>
                <a:gd name="connsiteY21" fmla="*/ 335695 h 578540"/>
                <a:gd name="connsiteX22" fmla="*/ 212734 w 579692"/>
                <a:gd name="connsiteY22" fmla="*/ 335695 h 578540"/>
                <a:gd name="connsiteX23" fmla="*/ 267044 w 579692"/>
                <a:gd name="connsiteY23" fmla="*/ 362809 h 578540"/>
                <a:gd name="connsiteX24" fmla="*/ 271796 w 579692"/>
                <a:gd name="connsiteY24" fmla="*/ 370943 h 578540"/>
                <a:gd name="connsiteX25" fmla="*/ 267044 w 579692"/>
                <a:gd name="connsiteY25" fmla="*/ 379077 h 578540"/>
                <a:gd name="connsiteX26" fmla="*/ 212734 w 579692"/>
                <a:gd name="connsiteY26" fmla="*/ 406191 h 578540"/>
                <a:gd name="connsiteX27" fmla="*/ 208661 w 579692"/>
                <a:gd name="connsiteY27" fmla="*/ 406869 h 578540"/>
                <a:gd name="connsiteX28" fmla="*/ 203909 w 579692"/>
                <a:gd name="connsiteY28" fmla="*/ 405513 h 578540"/>
                <a:gd name="connsiteX29" fmla="*/ 199157 w 579692"/>
                <a:gd name="connsiteY29" fmla="*/ 398057 h 578540"/>
                <a:gd name="connsiteX30" fmla="*/ 199157 w 579692"/>
                <a:gd name="connsiteY30" fmla="*/ 343829 h 578540"/>
                <a:gd name="connsiteX31" fmla="*/ 203909 w 579692"/>
                <a:gd name="connsiteY31" fmla="*/ 335695 h 578540"/>
                <a:gd name="connsiteX32" fmla="*/ 462118 w 579692"/>
                <a:gd name="connsiteY32" fmla="*/ 325504 h 578540"/>
                <a:gd name="connsiteX33" fmla="*/ 480441 w 579692"/>
                <a:gd name="connsiteY33" fmla="*/ 325504 h 578540"/>
                <a:gd name="connsiteX34" fmla="*/ 480441 w 579692"/>
                <a:gd name="connsiteY34" fmla="*/ 343827 h 578540"/>
                <a:gd name="connsiteX35" fmla="*/ 462118 w 579692"/>
                <a:gd name="connsiteY35" fmla="*/ 343827 h 578540"/>
                <a:gd name="connsiteX36" fmla="*/ 426125 w 579692"/>
                <a:gd name="connsiteY36" fmla="*/ 325504 h 578540"/>
                <a:gd name="connsiteX37" fmla="*/ 443794 w 579692"/>
                <a:gd name="connsiteY37" fmla="*/ 325504 h 578540"/>
                <a:gd name="connsiteX38" fmla="*/ 443794 w 579692"/>
                <a:gd name="connsiteY38" fmla="*/ 343827 h 578540"/>
                <a:gd name="connsiteX39" fmla="*/ 426125 w 579692"/>
                <a:gd name="connsiteY39" fmla="*/ 343827 h 578540"/>
                <a:gd name="connsiteX40" fmla="*/ 371701 w 579692"/>
                <a:gd name="connsiteY40" fmla="*/ 325504 h 578540"/>
                <a:gd name="connsiteX41" fmla="*/ 407693 w 579692"/>
                <a:gd name="connsiteY41" fmla="*/ 325504 h 578540"/>
                <a:gd name="connsiteX42" fmla="*/ 407693 w 579692"/>
                <a:gd name="connsiteY42" fmla="*/ 343827 h 578540"/>
                <a:gd name="connsiteX43" fmla="*/ 371701 w 579692"/>
                <a:gd name="connsiteY43" fmla="*/ 343827 h 578540"/>
                <a:gd name="connsiteX44" fmla="*/ 127088 w 579692"/>
                <a:gd name="connsiteY44" fmla="*/ 307153 h 578540"/>
                <a:gd name="connsiteX45" fmla="*/ 127088 w 579692"/>
                <a:gd name="connsiteY45" fmla="*/ 434030 h 578540"/>
                <a:gd name="connsiteX46" fmla="*/ 335030 w 579692"/>
                <a:gd name="connsiteY46" fmla="*/ 434030 h 578540"/>
                <a:gd name="connsiteX47" fmla="*/ 335030 w 579692"/>
                <a:gd name="connsiteY47" fmla="*/ 307153 h 578540"/>
                <a:gd name="connsiteX48" fmla="*/ 117574 w 579692"/>
                <a:gd name="connsiteY48" fmla="*/ 289512 h 578540"/>
                <a:gd name="connsiteX49" fmla="*/ 344544 w 579692"/>
                <a:gd name="connsiteY49" fmla="*/ 289512 h 578540"/>
                <a:gd name="connsiteX50" fmla="*/ 353378 w 579692"/>
                <a:gd name="connsiteY50" fmla="*/ 298332 h 578540"/>
                <a:gd name="connsiteX51" fmla="*/ 353378 w 579692"/>
                <a:gd name="connsiteY51" fmla="*/ 442850 h 578540"/>
                <a:gd name="connsiteX52" fmla="*/ 344544 w 579692"/>
                <a:gd name="connsiteY52" fmla="*/ 452349 h 578540"/>
                <a:gd name="connsiteX53" fmla="*/ 117574 w 579692"/>
                <a:gd name="connsiteY53" fmla="*/ 452349 h 578540"/>
                <a:gd name="connsiteX54" fmla="*/ 108740 w 579692"/>
                <a:gd name="connsiteY54" fmla="*/ 442850 h 578540"/>
                <a:gd name="connsiteX55" fmla="*/ 108740 w 579692"/>
                <a:gd name="connsiteY55" fmla="*/ 298332 h 578540"/>
                <a:gd name="connsiteX56" fmla="*/ 117574 w 579692"/>
                <a:gd name="connsiteY56" fmla="*/ 289512 h 578540"/>
                <a:gd name="connsiteX57" fmla="*/ 298953 w 579692"/>
                <a:gd name="connsiteY57" fmla="*/ 252866 h 578540"/>
                <a:gd name="connsiteX58" fmla="*/ 353378 w 579692"/>
                <a:gd name="connsiteY58" fmla="*/ 252866 h 578540"/>
                <a:gd name="connsiteX59" fmla="*/ 353378 w 579692"/>
                <a:gd name="connsiteY59" fmla="*/ 271189 h 578540"/>
                <a:gd name="connsiteX60" fmla="*/ 298953 w 579692"/>
                <a:gd name="connsiteY60" fmla="*/ 271189 h 578540"/>
                <a:gd name="connsiteX61" fmla="*/ 262961 w 579692"/>
                <a:gd name="connsiteY61" fmla="*/ 252866 h 578540"/>
                <a:gd name="connsiteX62" fmla="*/ 280630 w 579692"/>
                <a:gd name="connsiteY62" fmla="*/ 252866 h 578540"/>
                <a:gd name="connsiteX63" fmla="*/ 280630 w 579692"/>
                <a:gd name="connsiteY63" fmla="*/ 271189 h 578540"/>
                <a:gd name="connsiteX64" fmla="*/ 262961 w 579692"/>
                <a:gd name="connsiteY64" fmla="*/ 271189 h 578540"/>
                <a:gd name="connsiteX65" fmla="*/ 226314 w 579692"/>
                <a:gd name="connsiteY65" fmla="*/ 252866 h 578540"/>
                <a:gd name="connsiteX66" fmla="*/ 244637 w 579692"/>
                <a:gd name="connsiteY66" fmla="*/ 252866 h 578540"/>
                <a:gd name="connsiteX67" fmla="*/ 244637 w 579692"/>
                <a:gd name="connsiteY67" fmla="*/ 271189 h 578540"/>
                <a:gd name="connsiteX68" fmla="*/ 226314 w 579692"/>
                <a:gd name="connsiteY68" fmla="*/ 271189 h 578540"/>
                <a:gd name="connsiteX69" fmla="*/ 190322 w 579692"/>
                <a:gd name="connsiteY69" fmla="*/ 252866 h 578540"/>
                <a:gd name="connsiteX70" fmla="*/ 208645 w 579692"/>
                <a:gd name="connsiteY70" fmla="*/ 252866 h 578540"/>
                <a:gd name="connsiteX71" fmla="*/ 208645 w 579692"/>
                <a:gd name="connsiteY71" fmla="*/ 271189 h 578540"/>
                <a:gd name="connsiteX72" fmla="*/ 190322 w 579692"/>
                <a:gd name="connsiteY72" fmla="*/ 271189 h 578540"/>
                <a:gd name="connsiteX73" fmla="*/ 108740 w 579692"/>
                <a:gd name="connsiteY73" fmla="*/ 252866 h 578540"/>
                <a:gd name="connsiteX74" fmla="*/ 171890 w 579692"/>
                <a:gd name="connsiteY74" fmla="*/ 252866 h 578540"/>
                <a:gd name="connsiteX75" fmla="*/ 171890 w 579692"/>
                <a:gd name="connsiteY75" fmla="*/ 271189 h 578540"/>
                <a:gd name="connsiteX76" fmla="*/ 108740 w 579692"/>
                <a:gd name="connsiteY76" fmla="*/ 271189 h 578540"/>
                <a:gd name="connsiteX77" fmla="*/ 81551 w 579692"/>
                <a:gd name="connsiteY77" fmla="*/ 235249 h 578540"/>
                <a:gd name="connsiteX78" fmla="*/ 81551 w 579692"/>
                <a:gd name="connsiteY78" fmla="*/ 469989 h 578540"/>
                <a:gd name="connsiteX79" fmla="*/ 498141 w 579692"/>
                <a:gd name="connsiteY79" fmla="*/ 469989 h 578540"/>
                <a:gd name="connsiteX80" fmla="*/ 498141 w 579692"/>
                <a:gd name="connsiteY80" fmla="*/ 235249 h 578540"/>
                <a:gd name="connsiteX81" fmla="*/ 470957 w 579692"/>
                <a:gd name="connsiteY81" fmla="*/ 235249 h 578540"/>
                <a:gd name="connsiteX82" fmla="*/ 470957 w 579692"/>
                <a:gd name="connsiteY82" fmla="*/ 289524 h 578540"/>
                <a:gd name="connsiteX83" fmla="*/ 466880 w 579692"/>
                <a:gd name="connsiteY83" fmla="*/ 296987 h 578540"/>
                <a:gd name="connsiteX84" fmla="*/ 462123 w 579692"/>
                <a:gd name="connsiteY84" fmla="*/ 298344 h 578540"/>
                <a:gd name="connsiteX85" fmla="*/ 458045 w 579692"/>
                <a:gd name="connsiteY85" fmla="*/ 297666 h 578540"/>
                <a:gd name="connsiteX86" fmla="*/ 426104 w 579692"/>
                <a:gd name="connsiteY86" fmla="*/ 281383 h 578540"/>
                <a:gd name="connsiteX87" fmla="*/ 393484 w 579692"/>
                <a:gd name="connsiteY87" fmla="*/ 297666 h 578540"/>
                <a:gd name="connsiteX88" fmla="*/ 384649 w 579692"/>
                <a:gd name="connsiteY88" fmla="*/ 296987 h 578540"/>
                <a:gd name="connsiteX89" fmla="*/ 380572 w 579692"/>
                <a:gd name="connsiteY89" fmla="*/ 289524 h 578540"/>
                <a:gd name="connsiteX90" fmla="*/ 380572 w 579692"/>
                <a:gd name="connsiteY90" fmla="*/ 235249 h 578540"/>
                <a:gd name="connsiteX91" fmla="*/ 398921 w 579692"/>
                <a:gd name="connsiteY91" fmla="*/ 198613 h 578540"/>
                <a:gd name="connsiteX92" fmla="*/ 398921 w 579692"/>
                <a:gd name="connsiteY92" fmla="*/ 274599 h 578540"/>
                <a:gd name="connsiteX93" fmla="*/ 422027 w 579692"/>
                <a:gd name="connsiteY93" fmla="*/ 263065 h 578540"/>
                <a:gd name="connsiteX94" fmla="*/ 426104 w 579692"/>
                <a:gd name="connsiteY94" fmla="*/ 262387 h 578540"/>
                <a:gd name="connsiteX95" fmla="*/ 430182 w 579692"/>
                <a:gd name="connsiteY95" fmla="*/ 263065 h 578540"/>
                <a:gd name="connsiteX96" fmla="*/ 453288 w 579692"/>
                <a:gd name="connsiteY96" fmla="*/ 274599 h 578540"/>
                <a:gd name="connsiteX97" fmla="*/ 453288 w 579692"/>
                <a:gd name="connsiteY97" fmla="*/ 198613 h 578540"/>
                <a:gd name="connsiteX98" fmla="*/ 72716 w 579692"/>
                <a:gd name="connsiteY98" fmla="*/ 198613 h 578540"/>
                <a:gd name="connsiteX99" fmla="*/ 45533 w 579692"/>
                <a:gd name="connsiteY99" fmla="*/ 225751 h 578540"/>
                <a:gd name="connsiteX100" fmla="*/ 45533 w 579692"/>
                <a:gd name="connsiteY100" fmla="*/ 506625 h 578540"/>
                <a:gd name="connsiteX101" fmla="*/ 534839 w 579692"/>
                <a:gd name="connsiteY101" fmla="*/ 506625 h 578540"/>
                <a:gd name="connsiteX102" fmla="*/ 534839 w 579692"/>
                <a:gd name="connsiteY102" fmla="*/ 225751 h 578540"/>
                <a:gd name="connsiteX103" fmla="*/ 507655 w 579692"/>
                <a:gd name="connsiteY103" fmla="*/ 198613 h 578540"/>
                <a:gd name="connsiteX104" fmla="*/ 470957 w 579692"/>
                <a:gd name="connsiteY104" fmla="*/ 198613 h 578540"/>
                <a:gd name="connsiteX105" fmla="*/ 470957 w 579692"/>
                <a:gd name="connsiteY105" fmla="*/ 216931 h 578540"/>
                <a:gd name="connsiteX106" fmla="*/ 507655 w 579692"/>
                <a:gd name="connsiteY106" fmla="*/ 216931 h 578540"/>
                <a:gd name="connsiteX107" fmla="*/ 516490 w 579692"/>
                <a:gd name="connsiteY107" fmla="*/ 225751 h 578540"/>
                <a:gd name="connsiteX108" fmla="*/ 516490 w 579692"/>
                <a:gd name="connsiteY108" fmla="*/ 479488 h 578540"/>
                <a:gd name="connsiteX109" fmla="*/ 507655 w 579692"/>
                <a:gd name="connsiteY109" fmla="*/ 488307 h 578540"/>
                <a:gd name="connsiteX110" fmla="*/ 72716 w 579692"/>
                <a:gd name="connsiteY110" fmla="*/ 488307 h 578540"/>
                <a:gd name="connsiteX111" fmla="*/ 63202 w 579692"/>
                <a:gd name="connsiteY111" fmla="*/ 479488 h 578540"/>
                <a:gd name="connsiteX112" fmla="*/ 63202 w 579692"/>
                <a:gd name="connsiteY112" fmla="*/ 225751 h 578540"/>
                <a:gd name="connsiteX113" fmla="*/ 72716 w 579692"/>
                <a:gd name="connsiteY113" fmla="*/ 216931 h 578540"/>
                <a:gd name="connsiteX114" fmla="*/ 380572 w 579692"/>
                <a:gd name="connsiteY114" fmla="*/ 216931 h 578540"/>
                <a:gd name="connsiteX115" fmla="*/ 380572 w 579692"/>
                <a:gd name="connsiteY115" fmla="*/ 198613 h 578540"/>
                <a:gd name="connsiteX116" fmla="*/ 426104 w 579692"/>
                <a:gd name="connsiteY116" fmla="*/ 126698 h 578540"/>
                <a:gd name="connsiteX117" fmla="*/ 416590 w 579692"/>
                <a:gd name="connsiteY117" fmla="*/ 135518 h 578540"/>
                <a:gd name="connsiteX118" fmla="*/ 426104 w 579692"/>
                <a:gd name="connsiteY118" fmla="*/ 144338 h 578540"/>
                <a:gd name="connsiteX119" fmla="*/ 434939 w 579692"/>
                <a:gd name="connsiteY119" fmla="*/ 135518 h 578540"/>
                <a:gd name="connsiteX120" fmla="*/ 426104 w 579692"/>
                <a:gd name="connsiteY120" fmla="*/ 126698 h 578540"/>
                <a:gd name="connsiteX121" fmla="*/ 217469 w 579692"/>
                <a:gd name="connsiteY121" fmla="*/ 84635 h 578540"/>
                <a:gd name="connsiteX122" fmla="*/ 217469 w 579692"/>
                <a:gd name="connsiteY122" fmla="*/ 180974 h 578540"/>
                <a:gd name="connsiteX123" fmla="*/ 362223 w 579692"/>
                <a:gd name="connsiteY123" fmla="*/ 180974 h 578540"/>
                <a:gd name="connsiteX124" fmla="*/ 362223 w 579692"/>
                <a:gd name="connsiteY124" fmla="*/ 84635 h 578540"/>
                <a:gd name="connsiteX125" fmla="*/ 292904 w 579692"/>
                <a:gd name="connsiteY125" fmla="*/ 107702 h 578540"/>
                <a:gd name="connsiteX126" fmla="*/ 290186 w 579692"/>
                <a:gd name="connsiteY126" fmla="*/ 108381 h 578540"/>
                <a:gd name="connsiteX127" fmla="*/ 286788 w 579692"/>
                <a:gd name="connsiteY127" fmla="*/ 107702 h 578540"/>
                <a:gd name="connsiteX128" fmla="*/ 290186 w 579692"/>
                <a:gd name="connsiteY128" fmla="*/ 18148 h 578540"/>
                <a:gd name="connsiteX129" fmla="*/ 182810 w 579692"/>
                <a:gd name="connsiteY129" fmla="*/ 54105 h 578540"/>
                <a:gd name="connsiteX130" fmla="*/ 290186 w 579692"/>
                <a:gd name="connsiteY130" fmla="*/ 90063 h 578540"/>
                <a:gd name="connsiteX131" fmla="*/ 397561 w 579692"/>
                <a:gd name="connsiteY131" fmla="*/ 54105 h 578540"/>
                <a:gd name="connsiteX132" fmla="*/ 286788 w 579692"/>
                <a:gd name="connsiteY132" fmla="*/ 508 h 578540"/>
                <a:gd name="connsiteX133" fmla="*/ 292904 w 579692"/>
                <a:gd name="connsiteY133" fmla="*/ 508 h 578540"/>
                <a:gd name="connsiteX134" fmla="*/ 428823 w 579692"/>
                <a:gd name="connsiteY134" fmla="*/ 45286 h 578540"/>
                <a:gd name="connsiteX135" fmla="*/ 434939 w 579692"/>
                <a:gd name="connsiteY135" fmla="*/ 54105 h 578540"/>
                <a:gd name="connsiteX136" fmla="*/ 434939 w 579692"/>
                <a:gd name="connsiteY136" fmla="*/ 109737 h 578540"/>
                <a:gd name="connsiteX137" fmla="*/ 453288 w 579692"/>
                <a:gd name="connsiteY137" fmla="*/ 135518 h 578540"/>
                <a:gd name="connsiteX138" fmla="*/ 426104 w 579692"/>
                <a:gd name="connsiteY138" fmla="*/ 162656 h 578540"/>
                <a:gd name="connsiteX139" fmla="*/ 398921 w 579692"/>
                <a:gd name="connsiteY139" fmla="*/ 135518 h 578540"/>
                <a:gd name="connsiteX140" fmla="*/ 416590 w 579692"/>
                <a:gd name="connsiteY140" fmla="*/ 109737 h 578540"/>
                <a:gd name="connsiteX141" fmla="*/ 416590 w 579692"/>
                <a:gd name="connsiteY141" fmla="*/ 66996 h 578540"/>
                <a:gd name="connsiteX142" fmla="*/ 380572 w 579692"/>
                <a:gd name="connsiteY142" fmla="*/ 78529 h 578540"/>
                <a:gd name="connsiteX143" fmla="*/ 380572 w 579692"/>
                <a:gd name="connsiteY143" fmla="*/ 180974 h 578540"/>
                <a:gd name="connsiteX144" fmla="*/ 389406 w 579692"/>
                <a:gd name="connsiteY144" fmla="*/ 180974 h 578540"/>
                <a:gd name="connsiteX145" fmla="*/ 462123 w 579692"/>
                <a:gd name="connsiteY145" fmla="*/ 180974 h 578540"/>
                <a:gd name="connsiteX146" fmla="*/ 507655 w 579692"/>
                <a:gd name="connsiteY146" fmla="*/ 180974 h 578540"/>
                <a:gd name="connsiteX147" fmla="*/ 552508 w 579692"/>
                <a:gd name="connsiteY147" fmla="*/ 225751 h 578540"/>
                <a:gd name="connsiteX148" fmla="*/ 552508 w 579692"/>
                <a:gd name="connsiteY148" fmla="*/ 506625 h 578540"/>
                <a:gd name="connsiteX149" fmla="*/ 570857 w 579692"/>
                <a:gd name="connsiteY149" fmla="*/ 506625 h 578540"/>
                <a:gd name="connsiteX150" fmla="*/ 579692 w 579692"/>
                <a:gd name="connsiteY150" fmla="*/ 515445 h 578540"/>
                <a:gd name="connsiteX151" fmla="*/ 516490 w 579692"/>
                <a:gd name="connsiteY151" fmla="*/ 578540 h 578540"/>
                <a:gd name="connsiteX152" fmla="*/ 63202 w 579692"/>
                <a:gd name="connsiteY152" fmla="*/ 578540 h 578540"/>
                <a:gd name="connsiteX153" fmla="*/ 0 w 579692"/>
                <a:gd name="connsiteY153" fmla="*/ 515445 h 578540"/>
                <a:gd name="connsiteX154" fmla="*/ 8835 w 579692"/>
                <a:gd name="connsiteY154" fmla="*/ 506625 h 578540"/>
                <a:gd name="connsiteX155" fmla="*/ 27184 w 579692"/>
                <a:gd name="connsiteY155" fmla="*/ 506625 h 578540"/>
                <a:gd name="connsiteX156" fmla="*/ 27184 w 579692"/>
                <a:gd name="connsiteY156" fmla="*/ 225751 h 578540"/>
                <a:gd name="connsiteX157" fmla="*/ 72716 w 579692"/>
                <a:gd name="connsiteY157" fmla="*/ 180974 h 578540"/>
                <a:gd name="connsiteX158" fmla="*/ 199120 w 579692"/>
                <a:gd name="connsiteY158" fmla="*/ 180974 h 578540"/>
                <a:gd name="connsiteX159" fmla="*/ 199120 w 579692"/>
                <a:gd name="connsiteY159" fmla="*/ 78529 h 578540"/>
                <a:gd name="connsiteX160" fmla="*/ 150869 w 579692"/>
                <a:gd name="connsiteY160" fmla="*/ 62925 h 578540"/>
                <a:gd name="connsiteX161" fmla="*/ 144753 w 579692"/>
                <a:gd name="connsiteY161" fmla="*/ 54105 h 578540"/>
                <a:gd name="connsiteX162" fmla="*/ 150869 w 579692"/>
                <a:gd name="connsiteY162" fmla="*/ 45286 h 57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79692" h="578540">
                  <a:moveTo>
                    <a:pt x="19029" y="524265"/>
                  </a:moveTo>
                  <a:cubicBezTo>
                    <a:pt x="23106" y="545296"/>
                    <a:pt x="41455" y="560901"/>
                    <a:pt x="63202" y="560901"/>
                  </a:cubicBezTo>
                  <a:lnTo>
                    <a:pt x="516490" y="560901"/>
                  </a:lnTo>
                  <a:cubicBezTo>
                    <a:pt x="538237" y="560901"/>
                    <a:pt x="556586" y="545296"/>
                    <a:pt x="560663" y="524265"/>
                  </a:cubicBezTo>
                  <a:lnTo>
                    <a:pt x="543674" y="524265"/>
                  </a:lnTo>
                  <a:lnTo>
                    <a:pt x="36018" y="524265"/>
                  </a:lnTo>
                  <a:close/>
                  <a:moveTo>
                    <a:pt x="371701" y="434026"/>
                  </a:moveTo>
                  <a:lnTo>
                    <a:pt x="480441" y="434026"/>
                  </a:lnTo>
                  <a:lnTo>
                    <a:pt x="480441" y="452349"/>
                  </a:lnTo>
                  <a:lnTo>
                    <a:pt x="371701" y="452349"/>
                  </a:lnTo>
                  <a:close/>
                  <a:moveTo>
                    <a:pt x="371701" y="398143"/>
                  </a:moveTo>
                  <a:lnTo>
                    <a:pt x="480441" y="398143"/>
                  </a:lnTo>
                  <a:lnTo>
                    <a:pt x="480441" y="415703"/>
                  </a:lnTo>
                  <a:lnTo>
                    <a:pt x="371701" y="415703"/>
                  </a:lnTo>
                  <a:close/>
                  <a:moveTo>
                    <a:pt x="371701" y="361496"/>
                  </a:moveTo>
                  <a:lnTo>
                    <a:pt x="480441" y="361496"/>
                  </a:lnTo>
                  <a:lnTo>
                    <a:pt x="480441" y="379819"/>
                  </a:lnTo>
                  <a:lnTo>
                    <a:pt x="371701" y="379819"/>
                  </a:lnTo>
                  <a:close/>
                  <a:moveTo>
                    <a:pt x="217486" y="358064"/>
                  </a:moveTo>
                  <a:lnTo>
                    <a:pt x="217486" y="383144"/>
                  </a:lnTo>
                  <a:lnTo>
                    <a:pt x="242605" y="370943"/>
                  </a:lnTo>
                  <a:close/>
                  <a:moveTo>
                    <a:pt x="203909" y="335695"/>
                  </a:moveTo>
                  <a:cubicBezTo>
                    <a:pt x="206625" y="334339"/>
                    <a:pt x="209340" y="334339"/>
                    <a:pt x="212734" y="335695"/>
                  </a:cubicBezTo>
                  <a:lnTo>
                    <a:pt x="267044" y="362809"/>
                  </a:lnTo>
                  <a:cubicBezTo>
                    <a:pt x="269759" y="364164"/>
                    <a:pt x="271796" y="367554"/>
                    <a:pt x="271796" y="370943"/>
                  </a:cubicBezTo>
                  <a:cubicBezTo>
                    <a:pt x="271796" y="374332"/>
                    <a:pt x="269759" y="377044"/>
                    <a:pt x="267044" y="379077"/>
                  </a:cubicBezTo>
                  <a:lnTo>
                    <a:pt x="212734" y="406191"/>
                  </a:lnTo>
                  <a:cubicBezTo>
                    <a:pt x="211377" y="406869"/>
                    <a:pt x="210019" y="406869"/>
                    <a:pt x="208661" y="406869"/>
                  </a:cubicBezTo>
                  <a:cubicBezTo>
                    <a:pt x="206625" y="406869"/>
                    <a:pt x="205267" y="406191"/>
                    <a:pt x="203909" y="405513"/>
                  </a:cubicBezTo>
                  <a:cubicBezTo>
                    <a:pt x="201194" y="404158"/>
                    <a:pt x="199157" y="400768"/>
                    <a:pt x="199157" y="398057"/>
                  </a:cubicBezTo>
                  <a:lnTo>
                    <a:pt x="199157" y="343829"/>
                  </a:lnTo>
                  <a:cubicBezTo>
                    <a:pt x="199157" y="340440"/>
                    <a:pt x="201194" y="337728"/>
                    <a:pt x="203909" y="335695"/>
                  </a:cubicBezTo>
                  <a:close/>
                  <a:moveTo>
                    <a:pt x="462118" y="325504"/>
                  </a:moveTo>
                  <a:lnTo>
                    <a:pt x="480441" y="325504"/>
                  </a:lnTo>
                  <a:lnTo>
                    <a:pt x="480441" y="343827"/>
                  </a:lnTo>
                  <a:lnTo>
                    <a:pt x="462118" y="343827"/>
                  </a:lnTo>
                  <a:close/>
                  <a:moveTo>
                    <a:pt x="426125" y="325504"/>
                  </a:moveTo>
                  <a:lnTo>
                    <a:pt x="443794" y="325504"/>
                  </a:lnTo>
                  <a:lnTo>
                    <a:pt x="443794" y="343827"/>
                  </a:lnTo>
                  <a:lnTo>
                    <a:pt x="426125" y="343827"/>
                  </a:lnTo>
                  <a:close/>
                  <a:moveTo>
                    <a:pt x="371701" y="325504"/>
                  </a:moveTo>
                  <a:lnTo>
                    <a:pt x="407693" y="325504"/>
                  </a:lnTo>
                  <a:lnTo>
                    <a:pt x="407693" y="343827"/>
                  </a:lnTo>
                  <a:lnTo>
                    <a:pt x="371701" y="343827"/>
                  </a:lnTo>
                  <a:close/>
                  <a:moveTo>
                    <a:pt x="127088" y="307153"/>
                  </a:moveTo>
                  <a:lnTo>
                    <a:pt x="127088" y="434030"/>
                  </a:lnTo>
                  <a:lnTo>
                    <a:pt x="335030" y="434030"/>
                  </a:lnTo>
                  <a:lnTo>
                    <a:pt x="335030" y="307153"/>
                  </a:lnTo>
                  <a:close/>
                  <a:moveTo>
                    <a:pt x="117574" y="289512"/>
                  </a:moveTo>
                  <a:lnTo>
                    <a:pt x="344544" y="289512"/>
                  </a:lnTo>
                  <a:cubicBezTo>
                    <a:pt x="349301" y="289512"/>
                    <a:pt x="353378" y="293583"/>
                    <a:pt x="353378" y="298332"/>
                  </a:cubicBezTo>
                  <a:lnTo>
                    <a:pt x="353378" y="442850"/>
                  </a:lnTo>
                  <a:cubicBezTo>
                    <a:pt x="353378" y="448278"/>
                    <a:pt x="349301" y="452349"/>
                    <a:pt x="344544" y="452349"/>
                  </a:cubicBezTo>
                  <a:lnTo>
                    <a:pt x="117574" y="452349"/>
                  </a:lnTo>
                  <a:cubicBezTo>
                    <a:pt x="112817" y="452349"/>
                    <a:pt x="108740" y="448278"/>
                    <a:pt x="108740" y="442850"/>
                  </a:cubicBezTo>
                  <a:lnTo>
                    <a:pt x="108740" y="298332"/>
                  </a:lnTo>
                  <a:cubicBezTo>
                    <a:pt x="108740" y="293583"/>
                    <a:pt x="112817" y="289512"/>
                    <a:pt x="117574" y="289512"/>
                  </a:cubicBezTo>
                  <a:close/>
                  <a:moveTo>
                    <a:pt x="298953" y="252866"/>
                  </a:moveTo>
                  <a:lnTo>
                    <a:pt x="353378" y="252866"/>
                  </a:lnTo>
                  <a:lnTo>
                    <a:pt x="353378" y="271189"/>
                  </a:lnTo>
                  <a:lnTo>
                    <a:pt x="298953" y="271189"/>
                  </a:lnTo>
                  <a:close/>
                  <a:moveTo>
                    <a:pt x="262961" y="252866"/>
                  </a:moveTo>
                  <a:lnTo>
                    <a:pt x="280630" y="252866"/>
                  </a:lnTo>
                  <a:lnTo>
                    <a:pt x="280630" y="271189"/>
                  </a:lnTo>
                  <a:lnTo>
                    <a:pt x="262961" y="271189"/>
                  </a:lnTo>
                  <a:close/>
                  <a:moveTo>
                    <a:pt x="226314" y="252866"/>
                  </a:moveTo>
                  <a:lnTo>
                    <a:pt x="244637" y="252866"/>
                  </a:lnTo>
                  <a:lnTo>
                    <a:pt x="244637" y="271189"/>
                  </a:lnTo>
                  <a:lnTo>
                    <a:pt x="226314" y="271189"/>
                  </a:lnTo>
                  <a:close/>
                  <a:moveTo>
                    <a:pt x="190322" y="252866"/>
                  </a:moveTo>
                  <a:lnTo>
                    <a:pt x="208645" y="252866"/>
                  </a:lnTo>
                  <a:lnTo>
                    <a:pt x="208645" y="271189"/>
                  </a:lnTo>
                  <a:lnTo>
                    <a:pt x="190322" y="271189"/>
                  </a:lnTo>
                  <a:close/>
                  <a:moveTo>
                    <a:pt x="108740" y="252866"/>
                  </a:moveTo>
                  <a:lnTo>
                    <a:pt x="171890" y="252866"/>
                  </a:lnTo>
                  <a:lnTo>
                    <a:pt x="171890" y="271189"/>
                  </a:lnTo>
                  <a:lnTo>
                    <a:pt x="108740" y="271189"/>
                  </a:lnTo>
                  <a:close/>
                  <a:moveTo>
                    <a:pt x="81551" y="235249"/>
                  </a:moveTo>
                  <a:lnTo>
                    <a:pt x="81551" y="469989"/>
                  </a:lnTo>
                  <a:lnTo>
                    <a:pt x="498141" y="469989"/>
                  </a:lnTo>
                  <a:lnTo>
                    <a:pt x="498141" y="235249"/>
                  </a:lnTo>
                  <a:lnTo>
                    <a:pt x="470957" y="235249"/>
                  </a:lnTo>
                  <a:lnTo>
                    <a:pt x="470957" y="289524"/>
                  </a:lnTo>
                  <a:cubicBezTo>
                    <a:pt x="470957" y="292238"/>
                    <a:pt x="469598" y="295630"/>
                    <a:pt x="466880" y="296987"/>
                  </a:cubicBezTo>
                  <a:cubicBezTo>
                    <a:pt x="465521" y="297666"/>
                    <a:pt x="463482" y="298344"/>
                    <a:pt x="462123" y="298344"/>
                  </a:cubicBezTo>
                  <a:cubicBezTo>
                    <a:pt x="460763" y="298344"/>
                    <a:pt x="459404" y="298344"/>
                    <a:pt x="458045" y="297666"/>
                  </a:cubicBezTo>
                  <a:lnTo>
                    <a:pt x="426104" y="281383"/>
                  </a:lnTo>
                  <a:lnTo>
                    <a:pt x="393484" y="297666"/>
                  </a:lnTo>
                  <a:cubicBezTo>
                    <a:pt x="390765" y="299022"/>
                    <a:pt x="387367" y="298344"/>
                    <a:pt x="384649" y="296987"/>
                  </a:cubicBezTo>
                  <a:cubicBezTo>
                    <a:pt x="381931" y="295630"/>
                    <a:pt x="380572" y="292238"/>
                    <a:pt x="380572" y="289524"/>
                  </a:cubicBezTo>
                  <a:lnTo>
                    <a:pt x="380572" y="235249"/>
                  </a:lnTo>
                  <a:close/>
                  <a:moveTo>
                    <a:pt x="398921" y="198613"/>
                  </a:moveTo>
                  <a:lnTo>
                    <a:pt x="398921" y="274599"/>
                  </a:lnTo>
                  <a:lnTo>
                    <a:pt x="422027" y="263065"/>
                  </a:lnTo>
                  <a:cubicBezTo>
                    <a:pt x="423386" y="262387"/>
                    <a:pt x="424745" y="262387"/>
                    <a:pt x="426104" y="262387"/>
                  </a:cubicBezTo>
                  <a:cubicBezTo>
                    <a:pt x="427463" y="262387"/>
                    <a:pt x="428823" y="262387"/>
                    <a:pt x="430182" y="263065"/>
                  </a:cubicBezTo>
                  <a:lnTo>
                    <a:pt x="453288" y="274599"/>
                  </a:lnTo>
                  <a:lnTo>
                    <a:pt x="453288" y="198613"/>
                  </a:lnTo>
                  <a:close/>
                  <a:moveTo>
                    <a:pt x="72716" y="198613"/>
                  </a:moveTo>
                  <a:cubicBezTo>
                    <a:pt x="57765" y="198613"/>
                    <a:pt x="45533" y="210825"/>
                    <a:pt x="45533" y="225751"/>
                  </a:cubicBezTo>
                  <a:lnTo>
                    <a:pt x="45533" y="506625"/>
                  </a:lnTo>
                  <a:lnTo>
                    <a:pt x="534839" y="506625"/>
                  </a:lnTo>
                  <a:lnTo>
                    <a:pt x="534839" y="225751"/>
                  </a:lnTo>
                  <a:cubicBezTo>
                    <a:pt x="534839" y="210825"/>
                    <a:pt x="522606" y="198613"/>
                    <a:pt x="507655" y="198613"/>
                  </a:cubicBezTo>
                  <a:lnTo>
                    <a:pt x="470957" y="198613"/>
                  </a:lnTo>
                  <a:lnTo>
                    <a:pt x="470957" y="216931"/>
                  </a:lnTo>
                  <a:lnTo>
                    <a:pt x="507655" y="216931"/>
                  </a:lnTo>
                  <a:cubicBezTo>
                    <a:pt x="512412" y="216931"/>
                    <a:pt x="516490" y="221002"/>
                    <a:pt x="516490" y="225751"/>
                  </a:cubicBezTo>
                  <a:lnTo>
                    <a:pt x="516490" y="479488"/>
                  </a:lnTo>
                  <a:cubicBezTo>
                    <a:pt x="516490" y="484237"/>
                    <a:pt x="512412" y="488307"/>
                    <a:pt x="507655" y="488307"/>
                  </a:cubicBezTo>
                  <a:lnTo>
                    <a:pt x="72716" y="488307"/>
                  </a:lnTo>
                  <a:cubicBezTo>
                    <a:pt x="67280" y="488307"/>
                    <a:pt x="63202" y="484237"/>
                    <a:pt x="63202" y="479488"/>
                  </a:cubicBezTo>
                  <a:lnTo>
                    <a:pt x="63202" y="225751"/>
                  </a:lnTo>
                  <a:cubicBezTo>
                    <a:pt x="63202" y="221002"/>
                    <a:pt x="67280" y="216931"/>
                    <a:pt x="72716" y="216931"/>
                  </a:cubicBezTo>
                  <a:lnTo>
                    <a:pt x="380572" y="216931"/>
                  </a:lnTo>
                  <a:lnTo>
                    <a:pt x="380572" y="198613"/>
                  </a:lnTo>
                  <a:close/>
                  <a:moveTo>
                    <a:pt x="426104" y="126698"/>
                  </a:moveTo>
                  <a:cubicBezTo>
                    <a:pt x="420667" y="126698"/>
                    <a:pt x="416590" y="130769"/>
                    <a:pt x="416590" y="135518"/>
                  </a:cubicBezTo>
                  <a:cubicBezTo>
                    <a:pt x="416590" y="140267"/>
                    <a:pt x="420667" y="144338"/>
                    <a:pt x="426104" y="144338"/>
                  </a:cubicBezTo>
                  <a:cubicBezTo>
                    <a:pt x="430861" y="144338"/>
                    <a:pt x="434939" y="140267"/>
                    <a:pt x="434939" y="135518"/>
                  </a:cubicBezTo>
                  <a:cubicBezTo>
                    <a:pt x="434939" y="130769"/>
                    <a:pt x="430861" y="126698"/>
                    <a:pt x="426104" y="126698"/>
                  </a:cubicBezTo>
                  <a:close/>
                  <a:moveTo>
                    <a:pt x="217469" y="84635"/>
                  </a:moveTo>
                  <a:lnTo>
                    <a:pt x="217469" y="180974"/>
                  </a:lnTo>
                  <a:lnTo>
                    <a:pt x="362223" y="180974"/>
                  </a:lnTo>
                  <a:lnTo>
                    <a:pt x="362223" y="84635"/>
                  </a:lnTo>
                  <a:lnTo>
                    <a:pt x="292904" y="107702"/>
                  </a:lnTo>
                  <a:cubicBezTo>
                    <a:pt x="292225" y="108381"/>
                    <a:pt x="290865" y="108381"/>
                    <a:pt x="290186" y="108381"/>
                  </a:cubicBezTo>
                  <a:cubicBezTo>
                    <a:pt x="288827" y="108381"/>
                    <a:pt x="288147" y="108381"/>
                    <a:pt x="286788" y="107702"/>
                  </a:cubicBezTo>
                  <a:close/>
                  <a:moveTo>
                    <a:pt x="290186" y="18148"/>
                  </a:moveTo>
                  <a:lnTo>
                    <a:pt x="182810" y="54105"/>
                  </a:lnTo>
                  <a:lnTo>
                    <a:pt x="290186" y="90063"/>
                  </a:lnTo>
                  <a:lnTo>
                    <a:pt x="397561" y="54105"/>
                  </a:lnTo>
                  <a:close/>
                  <a:moveTo>
                    <a:pt x="286788" y="508"/>
                  </a:moveTo>
                  <a:cubicBezTo>
                    <a:pt x="288827" y="-170"/>
                    <a:pt x="290865" y="-170"/>
                    <a:pt x="292904" y="508"/>
                  </a:cubicBezTo>
                  <a:lnTo>
                    <a:pt x="428823" y="45286"/>
                  </a:lnTo>
                  <a:cubicBezTo>
                    <a:pt x="432221" y="46642"/>
                    <a:pt x="434939" y="50035"/>
                    <a:pt x="434939" y="54105"/>
                  </a:cubicBezTo>
                  <a:lnTo>
                    <a:pt x="434939" y="109737"/>
                  </a:lnTo>
                  <a:cubicBezTo>
                    <a:pt x="445133" y="113808"/>
                    <a:pt x="453288" y="123985"/>
                    <a:pt x="453288" y="135518"/>
                  </a:cubicBezTo>
                  <a:cubicBezTo>
                    <a:pt x="453288" y="150444"/>
                    <a:pt x="441055" y="162656"/>
                    <a:pt x="426104" y="162656"/>
                  </a:cubicBezTo>
                  <a:cubicBezTo>
                    <a:pt x="411153" y="162656"/>
                    <a:pt x="398921" y="150444"/>
                    <a:pt x="398921" y="135518"/>
                  </a:cubicBezTo>
                  <a:cubicBezTo>
                    <a:pt x="398921" y="123985"/>
                    <a:pt x="406396" y="113808"/>
                    <a:pt x="416590" y="109737"/>
                  </a:cubicBezTo>
                  <a:lnTo>
                    <a:pt x="416590" y="66996"/>
                  </a:lnTo>
                  <a:lnTo>
                    <a:pt x="380572" y="78529"/>
                  </a:lnTo>
                  <a:lnTo>
                    <a:pt x="380572" y="180974"/>
                  </a:lnTo>
                  <a:lnTo>
                    <a:pt x="389406" y="180974"/>
                  </a:lnTo>
                  <a:lnTo>
                    <a:pt x="462123" y="180974"/>
                  </a:lnTo>
                  <a:lnTo>
                    <a:pt x="507655" y="180974"/>
                  </a:lnTo>
                  <a:cubicBezTo>
                    <a:pt x="532121" y="180974"/>
                    <a:pt x="552508" y="201327"/>
                    <a:pt x="552508" y="225751"/>
                  </a:cubicBezTo>
                  <a:lnTo>
                    <a:pt x="552508" y="506625"/>
                  </a:lnTo>
                  <a:lnTo>
                    <a:pt x="570857" y="506625"/>
                  </a:lnTo>
                  <a:cubicBezTo>
                    <a:pt x="575614" y="506625"/>
                    <a:pt x="579692" y="510696"/>
                    <a:pt x="579692" y="515445"/>
                  </a:cubicBezTo>
                  <a:cubicBezTo>
                    <a:pt x="579692" y="550046"/>
                    <a:pt x="551149" y="578540"/>
                    <a:pt x="516490" y="578540"/>
                  </a:cubicBezTo>
                  <a:lnTo>
                    <a:pt x="63202" y="578540"/>
                  </a:lnTo>
                  <a:cubicBezTo>
                    <a:pt x="28543" y="578540"/>
                    <a:pt x="0" y="550046"/>
                    <a:pt x="0" y="515445"/>
                  </a:cubicBezTo>
                  <a:cubicBezTo>
                    <a:pt x="0" y="510696"/>
                    <a:pt x="4078" y="506625"/>
                    <a:pt x="8835" y="506625"/>
                  </a:cubicBezTo>
                  <a:lnTo>
                    <a:pt x="27184" y="506625"/>
                  </a:lnTo>
                  <a:lnTo>
                    <a:pt x="27184" y="225751"/>
                  </a:lnTo>
                  <a:cubicBezTo>
                    <a:pt x="27184" y="201327"/>
                    <a:pt x="47571" y="180974"/>
                    <a:pt x="72716" y="180974"/>
                  </a:cubicBezTo>
                  <a:lnTo>
                    <a:pt x="199120" y="180974"/>
                  </a:lnTo>
                  <a:lnTo>
                    <a:pt x="199120" y="78529"/>
                  </a:lnTo>
                  <a:lnTo>
                    <a:pt x="150869" y="62925"/>
                  </a:lnTo>
                  <a:cubicBezTo>
                    <a:pt x="147471" y="61568"/>
                    <a:pt x="144753" y="58176"/>
                    <a:pt x="144753" y="54105"/>
                  </a:cubicBezTo>
                  <a:cubicBezTo>
                    <a:pt x="144753" y="50035"/>
                    <a:pt x="147471" y="46642"/>
                    <a:pt x="150869" y="45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4294967295"/>
          </p:nvPr>
        </p:nvSpPr>
        <p:spPr>
          <a:xfrm>
            <a:off x="1524000" y="4206875"/>
            <a:ext cx="9144000" cy="990600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3.1  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能量分析攻击基本假设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能量消耗与中间值的关系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651536" y="3524981"/>
          <a:ext cx="2880320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2755900" imgH="2476500" progId="Visio.Drawing.11">
                  <p:embed/>
                </p:oleObj>
              </mc:Choice>
              <mc:Fallback>
                <p:oleObj name="Visio" r:id="rId1" imgW="2755900" imgH="2476500" progId="Visio.Drawing.11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51536" y="3524981"/>
                        <a:ext cx="2880320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651536" y="1004701"/>
          <a:ext cx="2880320" cy="258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Visio" r:id="rId3" imgW="2755900" imgH="2476500" progId="Visio.Drawing.11">
                  <p:embed/>
                </p:oleObj>
              </mc:Choice>
              <mc:Fallback>
                <p:oleObj name="Visio" r:id="rId3" imgW="2755900" imgH="2476500" progId="Visio.Drawing.11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51536" y="1004701"/>
                        <a:ext cx="2880320" cy="2585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603222" y="1843950"/>
            <a:ext cx="49745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情况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：不同密钥，对应的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操作</a:t>
            </a:r>
            <a:r>
              <a:rPr lang="zh-CN" altLang="en-US" sz="2000" dirty="0">
                <a:latin typeface="+mn-ea"/>
                <a:ea typeface="+mn-ea"/>
              </a:rPr>
              <a:t>不同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例：</a:t>
            </a:r>
            <a:r>
              <a:rPr lang="en-US" altLang="zh-CN" sz="2000" dirty="0">
                <a:latin typeface="+mn-ea"/>
                <a:ea typeface="+mn-ea"/>
              </a:rPr>
              <a:t>if – then – else </a:t>
            </a:r>
            <a:r>
              <a:rPr lang="zh-CN" altLang="en-US" sz="2000" dirty="0">
                <a:latin typeface="+mn-ea"/>
                <a:ea typeface="+mn-ea"/>
              </a:rPr>
              <a:t>语句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情况</a:t>
            </a: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：不同密钥，对应的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操作数</a:t>
            </a:r>
            <a:r>
              <a:rPr lang="zh-CN" altLang="en-US" sz="2000" dirty="0">
                <a:latin typeface="+mn-ea"/>
                <a:ea typeface="+mn-ea"/>
              </a:rPr>
              <a:t>不同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例：赋值语句 </a:t>
            </a:r>
            <a:r>
              <a:rPr lang="en-US" altLang="zh-CN" sz="2000" dirty="0">
                <a:latin typeface="+mn-ea"/>
                <a:ea typeface="+mn-ea"/>
              </a:rPr>
              <a:t>A = B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汉明重量模型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32" y="1239265"/>
            <a:ext cx="8532440" cy="3729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31187" y="5254239"/>
            <a:ext cx="105347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汉明重量（</a:t>
            </a:r>
            <a:r>
              <a:rPr lang="en-US" altLang="zh-CN" sz="2000" dirty="0">
                <a:latin typeface="+mn-ea"/>
                <a:ea typeface="+mn-ea"/>
              </a:rPr>
              <a:t>Hamming Weight</a:t>
            </a:r>
            <a:r>
              <a:rPr lang="zh-CN" altLang="en-US" sz="2000" dirty="0">
                <a:latin typeface="+mn-ea"/>
                <a:ea typeface="+mn-ea"/>
              </a:rPr>
              <a:t>）定义：二进制比特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的个数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汉明重量模型：</a:t>
            </a:r>
            <a:r>
              <a:rPr lang="en-US" altLang="zh-CN" sz="2000" dirty="0">
                <a:latin typeface="+mn-ea"/>
                <a:ea typeface="+mn-ea"/>
              </a:rPr>
              <a:t>T = a HW(x) + b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89173" y="6306772"/>
            <a:ext cx="758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S. Chari, J. Rao, P. </a:t>
            </a:r>
            <a:r>
              <a:rPr lang="en-US" altLang="zh-CN" sz="1400" dirty="0" err="1">
                <a:latin typeface="Segoe UI" panose="020B0502040204020203" pitchFamily="34" charset="0"/>
              </a:rPr>
              <a:t>Rohatgi</a:t>
            </a:r>
            <a:r>
              <a:rPr lang="en-US" altLang="zh-CN" sz="1400" dirty="0">
                <a:latin typeface="Segoe UI" panose="020B0502040204020203" pitchFamily="34" charset="0"/>
              </a:rPr>
              <a:t>, Template Attacks. CHES 2002, LNCS, vol. 2523, pp. 13–28, Springer, Heidelberg, 2003.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汉明重量模型（放大）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31187" y="5254239"/>
            <a:ext cx="105347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密码算法的软件实现：以</a:t>
            </a:r>
            <a:r>
              <a:rPr lang="en-US" altLang="zh-CN" sz="2000" dirty="0">
                <a:latin typeface="+mn-ea"/>
                <a:ea typeface="+mn-ea"/>
              </a:rPr>
              <a:t>word</a:t>
            </a:r>
            <a:r>
              <a:rPr lang="zh-CN" altLang="en-US" sz="2000" dirty="0">
                <a:latin typeface="+mn-ea"/>
                <a:ea typeface="+mn-ea"/>
              </a:rPr>
              <a:t>为单位进行处理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8051</a:t>
            </a:r>
            <a:r>
              <a:rPr lang="zh-CN" altLang="en-US" sz="2000" dirty="0">
                <a:latin typeface="+mn-ea"/>
                <a:ea typeface="+mn-ea"/>
              </a:rPr>
              <a:t>单片机：</a:t>
            </a:r>
            <a:r>
              <a:rPr lang="en-US" altLang="zh-CN" sz="2000" dirty="0">
                <a:latin typeface="+mn-ea"/>
                <a:ea typeface="+mn-ea"/>
              </a:rPr>
              <a:t>1 word = 8 bits</a:t>
            </a:r>
            <a:r>
              <a:rPr lang="zh-CN" altLang="en-US" sz="2000" dirty="0">
                <a:latin typeface="+mn-ea"/>
                <a:ea typeface="+mn-ea"/>
              </a:rPr>
              <a:t>，计算机：</a:t>
            </a:r>
            <a:r>
              <a:rPr lang="en-US" altLang="zh-CN" sz="2000" dirty="0">
                <a:latin typeface="+mn-ea"/>
                <a:ea typeface="+mn-ea"/>
              </a:rPr>
              <a:t>1 word = 64 bits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89173" y="6306772"/>
            <a:ext cx="758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S. Chari, J. Rao, P. </a:t>
            </a:r>
            <a:r>
              <a:rPr lang="en-US" altLang="zh-CN" sz="1400" dirty="0" err="1">
                <a:latin typeface="Segoe UI" panose="020B0502040204020203" pitchFamily="34" charset="0"/>
              </a:rPr>
              <a:t>Rohatgi</a:t>
            </a:r>
            <a:r>
              <a:rPr lang="en-US" altLang="zh-CN" sz="1400" dirty="0">
                <a:latin typeface="Segoe UI" panose="020B0502040204020203" pitchFamily="34" charset="0"/>
              </a:rPr>
              <a:t>, Template Attacks. CHES 2002, LNCS, vol. 2523, pp. 13–28, Springer, Heidelberg, 2003.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149" y="1074984"/>
            <a:ext cx="5757123" cy="402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4294967295"/>
          </p:nvPr>
        </p:nvSpPr>
        <p:spPr>
          <a:xfrm>
            <a:off x="1524000" y="4206875"/>
            <a:ext cx="9144000" cy="990600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3.2  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相关能量分析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相关能量分析的出处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31187" y="1368039"/>
            <a:ext cx="10534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汉明重量模型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T</a:t>
            </a:r>
            <a:r>
              <a:rPr lang="en-US" altLang="zh-CN" sz="2000" dirty="0">
                <a:latin typeface="+mn-ea"/>
                <a:ea typeface="+mn-ea"/>
              </a:rPr>
              <a:t> = a 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HW(x)</a:t>
            </a:r>
            <a:r>
              <a:rPr lang="en-US" altLang="zh-CN" sz="2000" dirty="0">
                <a:latin typeface="+mn-ea"/>
                <a:ea typeface="+mn-ea"/>
              </a:rPr>
              <a:t> + b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T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Power Trace</a:t>
            </a:r>
            <a:r>
              <a:rPr lang="zh-CN" altLang="en-US" sz="2000" dirty="0">
                <a:latin typeface="+mn-ea"/>
                <a:ea typeface="+mn-ea"/>
              </a:rPr>
              <a:t>）与</a:t>
            </a:r>
            <a:r>
              <a:rPr lang="en-US" altLang="zh-CN" sz="2000" dirty="0">
                <a:latin typeface="+mn-ea"/>
                <a:ea typeface="+mn-ea"/>
              </a:rPr>
              <a:t>HW(x)</a:t>
            </a:r>
            <a:r>
              <a:rPr lang="zh-CN" altLang="en-US" sz="2000" dirty="0">
                <a:latin typeface="+mn-ea"/>
                <a:ea typeface="+mn-ea"/>
              </a:rPr>
              <a:t>必然存在一种关系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相关系数定义</a:t>
            </a:r>
            <a:r>
              <a:rPr lang="en-US" altLang="zh-CN" sz="2000" dirty="0">
                <a:latin typeface="+mn-ea"/>
                <a:ea typeface="+mn-ea"/>
              </a:rPr>
              <a:t>: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89173" y="6306772"/>
            <a:ext cx="758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E. Brier, C. Clavier, F. Olivier, Correlation Power Analysis with a Leakage Model. CHES 2004, LNCS, vol. 3156, pp. 16-29, Springer, Heidelberg, 2004.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15" y="4163013"/>
            <a:ext cx="5193522" cy="7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什么是“侧信道”？</a:t>
            </a:r>
            <a:endParaRPr lang="zh-CN" altLang="en-US" dirty="0"/>
          </a:p>
        </p:txBody>
      </p:sp>
      <p:pic>
        <p:nvPicPr>
          <p:cNvPr id="13" name="Picture 2" descr="E:\IC\我的课件\密码实现技术（试讲）\方便面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97" y="1644694"/>
            <a:ext cx="3583286" cy="369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IC\报告\20130329税静讲座ppt\131484232710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36" y="1341842"/>
            <a:ext cx="2739927" cy="396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573555" y="5571952"/>
            <a:ext cx="237597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火腿肠信息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→ 重量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7065856" y="5571952"/>
            <a:ext cx="2117887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口令信息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→ 热量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相关能量分析原理 </a:t>
            </a:r>
            <a:r>
              <a:rPr lang="en-US" altLang="zh-CN" dirty="0"/>
              <a:t>[CHES 2004]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873375" y="925641"/>
          <a:ext cx="22352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2070100" imgH="2616200" progId="Visio.Drawing.11">
                  <p:embed/>
                </p:oleObj>
              </mc:Choice>
              <mc:Fallback>
                <p:oleObj name="Visio" r:id="rId1" imgW="2070100" imgH="2616200" progId="Visio.Drawing.11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73375" y="925641"/>
                        <a:ext cx="22352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778848" y="4054366"/>
          <a:ext cx="4743015" cy="209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Visio" r:id="rId3" imgW="4368800" imgH="1943100" progId="Visio.Drawing.11">
                  <p:embed/>
                </p:oleObj>
              </mc:Choice>
              <mc:Fallback>
                <p:oleObj name="Visio" r:id="rId3" imgW="4368800" imgH="1943100" progId="Visio.Drawing.11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8848" y="4054366"/>
                        <a:ext cx="4743015" cy="2099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216724" y="958512"/>
          <a:ext cx="3946592" cy="278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Visio" r:id="rId5" imgW="3606800" imgH="2552700" progId="Visio.Drawing.11">
                  <p:embed/>
                </p:oleObj>
              </mc:Choice>
              <mc:Fallback>
                <p:oleObj name="Visio" r:id="rId5" imgW="3606800" imgH="2552700" progId="Visio.Drawing.11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6724" y="958512"/>
                        <a:ext cx="3946592" cy="278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6888088" y="1740393"/>
            <a:ext cx="2203220" cy="4472313"/>
            <a:chOff x="5364088" y="2046334"/>
            <a:chExt cx="2203220" cy="4472313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6056583" y="4101091"/>
            <a:ext cx="1383762" cy="24175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Visio" r:id="rId7" imgW="1282700" imgH="2235200" progId="Visio.Drawing.11">
                    <p:embed/>
                  </p:oleObj>
                </mc:Choice>
                <mc:Fallback>
                  <p:oleObj name="Visio" r:id="rId7" imgW="1282700" imgH="2235200" progId="Visio.Drawing.11">
                    <p:embed/>
                    <p:pic>
                      <p:nvPicPr>
                        <p:cNvPr id="0" name="对象 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56583" y="4101091"/>
                          <a:ext cx="1383762" cy="24175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圆角矩形 11"/>
            <p:cNvSpPr/>
            <p:nvPr/>
          </p:nvSpPr>
          <p:spPr>
            <a:xfrm>
              <a:off x="6386152" y="2046334"/>
              <a:ext cx="1181156" cy="20162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4"/>
            <p:cNvSpPr/>
            <p:nvPr/>
          </p:nvSpPr>
          <p:spPr>
            <a:xfrm>
              <a:off x="5364088" y="4445655"/>
              <a:ext cx="576064" cy="20162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Box 16"/>
          <p:cNvSpPr txBox="1"/>
          <p:nvPr/>
        </p:nvSpPr>
        <p:spPr>
          <a:xfrm>
            <a:off x="3666803" y="6381328"/>
            <a:ext cx="675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继续猜测 </a:t>
            </a:r>
            <a:r>
              <a:rPr lang="en-US" altLang="zh-CN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25000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1, 2, ..., 255</a:t>
            </a:r>
            <a:r>
              <a:rPr lang="zh-CN" altLang="en-US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，得 </a:t>
            </a:r>
            <a:r>
              <a:rPr lang="en-US" altLang="zh-CN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ρ</a:t>
            </a:r>
            <a:r>
              <a:rPr lang="en-US" altLang="zh-CN" b="1" baseline="-25000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ρ</a:t>
            </a:r>
            <a:r>
              <a:rPr lang="en-US" altLang="zh-CN" b="1" baseline="-25000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..., ρ</a:t>
            </a:r>
            <a:r>
              <a:rPr lang="en-US" altLang="zh-CN" b="1" baseline="-25000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255</a:t>
            </a:r>
            <a:r>
              <a:rPr lang="zh-CN" altLang="en-US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，最大 </a:t>
            </a:r>
            <a:r>
              <a:rPr lang="en-US" altLang="zh-CN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ρ </a:t>
            </a:r>
            <a:r>
              <a:rPr lang="zh-CN" altLang="en-US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对应正确密钥</a:t>
            </a:r>
            <a:endParaRPr lang="zh-CN" altLang="en-US" b="1" dirty="0">
              <a:solidFill>
                <a:srgbClr val="093FB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实验结果：相关能量分析</a:t>
            </a:r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7070476" y="5241394"/>
            <a:ext cx="3606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相关能量分析（泄露点未知）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1685381" y="5241394"/>
            <a:ext cx="3606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相关能量分析（泄露点已知）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5" name="Picture 2" descr="http://www.mathmagic.cn/images/exp_JoC_2014_CPA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87" y="1716627"/>
            <a:ext cx="4033838" cy="32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mathmagic.cn/images/exp_submitted_2O_CPA_leak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77" y="1790511"/>
            <a:ext cx="4374648" cy="322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</a:t>
            </a:r>
            <a:r>
              <a:rPr lang="en-US" altLang="zh-CN" dirty="0"/>
              <a:t>CPA</a:t>
            </a:r>
            <a:r>
              <a:rPr lang="zh-CN" altLang="en-US" dirty="0"/>
              <a:t>成功与否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783633" y="2252448"/>
            <a:ext cx="6300711" cy="3617840"/>
            <a:chOff x="1259632" y="2488420"/>
            <a:chExt cx="6300711" cy="36178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63888" y="4869160"/>
              <a:ext cx="838779" cy="86456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0458" y="2852962"/>
              <a:ext cx="1221523" cy="734063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030175" y="3559452"/>
              <a:ext cx="182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待测</a:t>
              </a:r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AES</a:t>
              </a:r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芯片</a:t>
              </a:r>
              <a:endParaRPr lang="en-US" altLang="zh-CN" sz="2000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84807" y="5706150"/>
              <a:ext cx="2196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计算机实现</a:t>
              </a:r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AES</a:t>
              </a:r>
              <a:endParaRPr lang="en-US" altLang="zh-CN" sz="2000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2178330" y="3001018"/>
              <a:ext cx="41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</a:t>
              </a:r>
              <a:endParaRPr lang="en-US" altLang="zh-CN" sz="2000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5274674" y="3001018"/>
              <a:ext cx="415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</a:t>
              </a:r>
              <a:endParaRPr lang="en-US" altLang="zh-CN" sz="2000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3030175" y="2488420"/>
              <a:ext cx="182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内含未知的</a:t>
              </a:r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K</a:t>
              </a:r>
              <a:endParaRPr lang="en-US" altLang="zh-CN" sz="2000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2677830" y="3201073"/>
              <a:ext cx="652628" cy="0"/>
            </a:xfrm>
            <a:prstGeom prst="straightConnector1">
              <a:avLst/>
            </a:prstGeom>
            <a:ln>
              <a:solidFill>
                <a:srgbClr val="093F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4551981" y="3201073"/>
              <a:ext cx="652628" cy="0"/>
            </a:xfrm>
            <a:prstGeom prst="straightConnector1">
              <a:avLst/>
            </a:prstGeom>
            <a:ln>
              <a:solidFill>
                <a:srgbClr val="093F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6"/>
            <p:cNvSpPr txBox="1"/>
            <p:nvPr/>
          </p:nvSpPr>
          <p:spPr>
            <a:xfrm>
              <a:off x="3030175" y="4532130"/>
              <a:ext cx="182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内含固定的</a:t>
              </a:r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</a:t>
              </a:r>
              <a:endParaRPr lang="en-US" altLang="zh-CN" sz="2000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59632" y="5110538"/>
              <a:ext cx="1438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待验证</a:t>
              </a:r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K’</a:t>
              </a:r>
              <a:endParaRPr lang="en-US" altLang="zh-CN" sz="2000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6"/>
            <p:cNvSpPr txBox="1"/>
            <p:nvPr/>
          </p:nvSpPr>
          <p:spPr>
            <a:xfrm>
              <a:off x="5274674" y="5110538"/>
              <a:ext cx="415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C’</a:t>
              </a:r>
              <a:endParaRPr lang="en-US" altLang="zh-CN" sz="2000" b="1" i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2677830" y="5310593"/>
              <a:ext cx="652628" cy="0"/>
            </a:xfrm>
            <a:prstGeom prst="straightConnector1">
              <a:avLst/>
            </a:prstGeom>
            <a:ln>
              <a:solidFill>
                <a:srgbClr val="093F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551981" y="5310593"/>
              <a:ext cx="652628" cy="0"/>
            </a:xfrm>
            <a:prstGeom prst="straightConnector1">
              <a:avLst/>
            </a:prstGeom>
            <a:ln>
              <a:solidFill>
                <a:srgbClr val="093F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2475403" y="3410164"/>
              <a:ext cx="817706" cy="1090433"/>
            </a:xfrm>
            <a:prstGeom prst="straightConnector1">
              <a:avLst/>
            </a:prstGeom>
            <a:ln>
              <a:solidFill>
                <a:srgbClr val="093FB7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6"/>
            <p:cNvSpPr txBox="1"/>
            <p:nvPr/>
          </p:nvSpPr>
          <p:spPr>
            <a:xfrm rot="3255709">
              <a:off x="2123699" y="3857982"/>
              <a:ext cx="1089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写入</a:t>
              </a:r>
              <a:endParaRPr lang="en-US" altLang="zh-CN" sz="2000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6"/>
            <p:cNvSpPr txBox="1"/>
            <p:nvPr/>
          </p:nvSpPr>
          <p:spPr>
            <a:xfrm>
              <a:off x="6530365" y="4155558"/>
              <a:ext cx="1029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3FB7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对比</a:t>
              </a:r>
              <a:endParaRPr lang="en-US" altLang="zh-CN" sz="2000" b="1" dirty="0">
                <a:solidFill>
                  <a:srgbClr val="093FB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/>
            <p:cNvCxnSpPr>
              <a:stCxn id="9" idx="3"/>
            </p:cNvCxnSpPr>
            <p:nvPr/>
          </p:nvCxnSpPr>
          <p:spPr>
            <a:xfrm>
              <a:off x="5690298" y="3201073"/>
              <a:ext cx="1138317" cy="954485"/>
            </a:xfrm>
            <a:prstGeom prst="straightConnector1">
              <a:avLst/>
            </a:prstGeom>
            <a:ln>
              <a:solidFill>
                <a:srgbClr val="093FB7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5" idx="3"/>
            </p:cNvCxnSpPr>
            <p:nvPr/>
          </p:nvCxnSpPr>
          <p:spPr>
            <a:xfrm flipV="1">
              <a:off x="5690298" y="4532131"/>
              <a:ext cx="1138317" cy="932350"/>
            </a:xfrm>
            <a:prstGeom prst="straightConnector1">
              <a:avLst/>
            </a:prstGeom>
            <a:ln>
              <a:solidFill>
                <a:srgbClr val="093FB7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731187" y="1212740"/>
            <a:ext cx="105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实际中，如何判断一次能量分析实验是否成功？（即恢复的密钥是否正确）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4294967295"/>
          </p:nvPr>
        </p:nvSpPr>
        <p:spPr>
          <a:xfrm>
            <a:off x="1524000" y="4206875"/>
            <a:ext cx="9144000" cy="990600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3.3  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+mn-ea"/>
              </a:rPr>
              <a:t>模板攻击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重要假设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31187" y="1212740"/>
            <a:ext cx="105347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ea typeface="+mn-ea"/>
              </a:rPr>
              <a:t>用户可以找到一台具有写密钥权限的、与被攻击设备几乎一模一样的设备</a:t>
            </a:r>
            <a:endParaRPr lang="zh-CN" altLang="en-US" sz="24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619" y="2485619"/>
            <a:ext cx="3570558" cy="28065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36" y="2558056"/>
            <a:ext cx="4309611" cy="2613275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1137114" y="5244297"/>
            <a:ext cx="4447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：可写密钥的白卡（来自淘宝）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5792915" y="5244297"/>
            <a:ext cx="5472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：正常手机卡（来自移动通信的营业厅）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89173" y="6306772"/>
            <a:ext cx="758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S. Chari, J. Rao, P. </a:t>
            </a:r>
            <a:r>
              <a:rPr lang="en-US" altLang="zh-CN" sz="1400" dirty="0" err="1">
                <a:latin typeface="Segoe UI" panose="020B0502040204020203" pitchFamily="34" charset="0"/>
              </a:rPr>
              <a:t>Rohatgi</a:t>
            </a:r>
            <a:r>
              <a:rPr lang="en-US" altLang="zh-CN" sz="1400" dirty="0">
                <a:latin typeface="Segoe UI" panose="020B0502040204020203" pitchFamily="34" charset="0"/>
              </a:rPr>
              <a:t>, Template Attacks. CHES 2002, LNCS, vol. 2523, pp. 13–28, Springer, Heidelberg, 2003.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模板创建与模板匹配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089638"/>
            <a:ext cx="3987220" cy="299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14" y="5157193"/>
            <a:ext cx="1978635" cy="104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2"/>
          <p:cNvSpPr txBox="1"/>
          <p:nvPr/>
        </p:nvSpPr>
        <p:spPr>
          <a:xfrm>
            <a:off x="3630270" y="5497440"/>
            <a:ext cx="2539008" cy="5483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400" b="1" dirty="0"/>
              <a:t>最小二乘法：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9037196" y="1844825"/>
            <a:ext cx="1595309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93FB7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（图片来源：数缘科技）</a:t>
            </a:r>
            <a:endParaRPr lang="zh-CN" altLang="en-US" sz="1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2089896"/>
            <a:ext cx="4284525" cy="299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22"/>
          <p:cNvSpPr txBox="1"/>
          <p:nvPr/>
        </p:nvSpPr>
        <p:spPr>
          <a:xfrm>
            <a:off x="3048485" y="1412776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：密钥已知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9" name="TextBox 22"/>
          <p:cNvSpPr txBox="1"/>
          <p:nvPr/>
        </p:nvSpPr>
        <p:spPr>
          <a:xfrm>
            <a:off x="7258885" y="1412776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：密钥未知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1398" y="2312876"/>
            <a:ext cx="611503" cy="143551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2"/>
          <p:cNvSpPr txBox="1"/>
          <p:nvPr/>
        </p:nvSpPr>
        <p:spPr>
          <a:xfrm>
            <a:off x="3050746" y="374608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取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个点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8540" y="2281518"/>
            <a:ext cx="880144" cy="143551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22"/>
          <p:cNvSpPr txBox="1"/>
          <p:nvPr/>
        </p:nvSpPr>
        <p:spPr>
          <a:xfrm>
            <a:off x="7295992" y="3746081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匹配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个点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算法的模板攻击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096000" y="2035537"/>
            <a:ext cx="4466654" cy="3736975"/>
            <a:chOff x="4641850" y="1998663"/>
            <a:chExt cx="4466654" cy="3736975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4641850" y="1998663"/>
            <a:ext cx="3968750" cy="3736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Visio" r:id="rId1" imgW="1675130" imgH="1577975" progId="Visio.Drawing.11">
                    <p:embed/>
                  </p:oleObj>
                </mc:Choice>
                <mc:Fallback>
                  <p:oleObj name="Visio" r:id="rId1" imgW="1675130" imgH="1577975" progId="Visio.Drawing.11">
                    <p:embed/>
                    <p:pic>
                      <p:nvPicPr>
                        <p:cNvPr id="0" name="对象 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41850" y="1998663"/>
                          <a:ext cx="3968750" cy="3736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3549" y="4083763"/>
              <a:ext cx="1154955" cy="866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847528" y="2035276"/>
            <a:ext cx="3968694" cy="3737884"/>
            <a:chOff x="392709" y="1998403"/>
            <a:chExt cx="3968694" cy="3737884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392709" y="1998403"/>
            <a:ext cx="3968694" cy="37378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Visio" r:id="rId4" imgW="1675130" imgH="1577975" progId="Visio.Drawing.11">
                    <p:embed/>
                  </p:oleObj>
                </mc:Choice>
                <mc:Fallback>
                  <p:oleObj name="Visio" r:id="rId4" imgW="1675130" imgH="1577975" progId="Visio.Drawing.11">
                    <p:embed/>
                    <p:pic>
                      <p:nvPicPr>
                        <p:cNvPr id="0" name="对象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92709" y="1998403"/>
                          <a:ext cx="3968694" cy="37378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037" y="2862499"/>
              <a:ext cx="1241075" cy="867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22"/>
          <p:cNvSpPr txBox="1"/>
          <p:nvPr/>
        </p:nvSpPr>
        <p:spPr>
          <a:xfrm>
            <a:off x="3164385" y="5658051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建模阶段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7628212" y="5658051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匹配阶段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" name="TextBox 22"/>
          <p:cNvSpPr txBox="1"/>
          <p:nvPr/>
        </p:nvSpPr>
        <p:spPr>
          <a:xfrm>
            <a:off x="2703521" y="1263559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：密钥已知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3" name="TextBox 22"/>
          <p:cNvSpPr txBox="1"/>
          <p:nvPr/>
        </p:nvSpPr>
        <p:spPr>
          <a:xfrm>
            <a:off x="7011011" y="1263559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设备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：密钥未知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其它常见模型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1187" y="1212740"/>
            <a:ext cx="1053470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汉明重量模型（适用于软件）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T = a HW(x) + b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汉明距离模型（适用于硬件寄存器跳变）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T = a HD(x, y) + b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T = a HW(</a:t>
            </a:r>
            <a:r>
              <a:rPr lang="en-US" altLang="zh-CN" sz="2000" dirty="0" err="1">
                <a:latin typeface="+mn-ea"/>
                <a:ea typeface="+mn-ea"/>
              </a:rPr>
              <a:t>x⊕y</a:t>
            </a:r>
            <a:r>
              <a:rPr lang="en-US" altLang="zh-CN" sz="2000" dirty="0">
                <a:latin typeface="+mn-ea"/>
                <a:ea typeface="+mn-ea"/>
              </a:rPr>
              <a:t>) + b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零值模型（多见于特定组合电路）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输入值为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r>
              <a:rPr lang="zh-CN" altLang="en-US" sz="2000" dirty="0">
                <a:latin typeface="+mn-ea"/>
                <a:ea typeface="+mn-ea"/>
              </a:rPr>
              <a:t>：特殊波形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输入值非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r>
              <a:rPr lang="zh-CN" altLang="en-US" sz="2000" dirty="0">
                <a:latin typeface="+mn-ea"/>
                <a:ea typeface="+mn-ea"/>
              </a:rPr>
              <a:t>：一般波形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ID</a:t>
            </a:r>
            <a:r>
              <a:rPr lang="zh-CN" altLang="en-US" sz="2000" dirty="0">
                <a:latin typeface="+mn-ea"/>
                <a:ea typeface="+mn-ea"/>
              </a:rPr>
              <a:t>模型（多见于一般组合电路）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输入值不同时，波形均不同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TextBox 22"/>
          <p:cNvSpPr txBox="1"/>
          <p:nvPr/>
        </p:nvSpPr>
        <p:spPr>
          <a:xfrm>
            <a:off x="3405578" y="6351657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思考：相关能量分析、模板攻击，分别适用于哪些能量泄露模型？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150687" y="1181633"/>
            <a:ext cx="4984278" cy="4955642"/>
            <a:chOff x="6512398" y="1353083"/>
            <a:chExt cx="4984278" cy="4955642"/>
          </a:xfrm>
        </p:grpSpPr>
        <p:sp>
          <p:nvSpPr>
            <p:cNvPr id="26" name="文本占位符 11"/>
            <p:cNvSpPr txBox="1"/>
            <p:nvPr/>
          </p:nvSpPr>
          <p:spPr>
            <a:xfrm>
              <a:off x="6512398" y="4034115"/>
              <a:ext cx="4984278" cy="54612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7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侧信道防护对策</a:t>
              </a:r>
              <a:endParaRPr kumimoji="0" lang="zh-CN" altLang="en-US" sz="4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8" name="books-group_25777"/>
            <p:cNvSpPr>
              <a:spLocks noChangeAspect="1"/>
            </p:cNvSpPr>
            <p:nvPr/>
          </p:nvSpPr>
          <p:spPr bwMode="auto">
            <a:xfrm>
              <a:off x="8310569" y="1353083"/>
              <a:ext cx="1387936" cy="1419261"/>
            </a:xfrm>
            <a:custGeom>
              <a:avLst/>
              <a:gdLst>
                <a:gd name="connsiteX0" fmla="*/ 75418 w 590915"/>
                <a:gd name="connsiteY0" fmla="*/ 479492 h 604252"/>
                <a:gd name="connsiteX1" fmla="*/ 398146 w 590915"/>
                <a:gd name="connsiteY1" fmla="*/ 479492 h 604252"/>
                <a:gd name="connsiteX2" fmla="*/ 408150 w 590915"/>
                <a:gd name="connsiteY2" fmla="*/ 489477 h 604252"/>
                <a:gd name="connsiteX3" fmla="*/ 398146 w 590915"/>
                <a:gd name="connsiteY3" fmla="*/ 499462 h 604252"/>
                <a:gd name="connsiteX4" fmla="*/ 75418 w 590915"/>
                <a:gd name="connsiteY4" fmla="*/ 499462 h 604252"/>
                <a:gd name="connsiteX5" fmla="*/ 65414 w 590915"/>
                <a:gd name="connsiteY5" fmla="*/ 489477 h 604252"/>
                <a:gd name="connsiteX6" fmla="*/ 75418 w 590915"/>
                <a:gd name="connsiteY6" fmla="*/ 479492 h 604252"/>
                <a:gd name="connsiteX7" fmla="*/ 75418 w 590915"/>
                <a:gd name="connsiteY7" fmla="*/ 424451 h 604252"/>
                <a:gd name="connsiteX8" fmla="*/ 398146 w 590915"/>
                <a:gd name="connsiteY8" fmla="*/ 424451 h 604252"/>
                <a:gd name="connsiteX9" fmla="*/ 408150 w 590915"/>
                <a:gd name="connsiteY9" fmla="*/ 434436 h 604252"/>
                <a:gd name="connsiteX10" fmla="*/ 398146 w 590915"/>
                <a:gd name="connsiteY10" fmla="*/ 444421 h 604252"/>
                <a:gd name="connsiteX11" fmla="*/ 75418 w 590915"/>
                <a:gd name="connsiteY11" fmla="*/ 444421 h 604252"/>
                <a:gd name="connsiteX12" fmla="*/ 65414 w 590915"/>
                <a:gd name="connsiteY12" fmla="*/ 434436 h 604252"/>
                <a:gd name="connsiteX13" fmla="*/ 75418 w 590915"/>
                <a:gd name="connsiteY13" fmla="*/ 424451 h 604252"/>
                <a:gd name="connsiteX14" fmla="*/ 75418 w 590915"/>
                <a:gd name="connsiteY14" fmla="*/ 369410 h 604252"/>
                <a:gd name="connsiteX15" fmla="*/ 398146 w 590915"/>
                <a:gd name="connsiteY15" fmla="*/ 369410 h 604252"/>
                <a:gd name="connsiteX16" fmla="*/ 408150 w 590915"/>
                <a:gd name="connsiteY16" fmla="*/ 379395 h 604252"/>
                <a:gd name="connsiteX17" fmla="*/ 398146 w 590915"/>
                <a:gd name="connsiteY17" fmla="*/ 389380 h 604252"/>
                <a:gd name="connsiteX18" fmla="*/ 75418 w 590915"/>
                <a:gd name="connsiteY18" fmla="*/ 389380 h 604252"/>
                <a:gd name="connsiteX19" fmla="*/ 65414 w 590915"/>
                <a:gd name="connsiteY19" fmla="*/ 379395 h 604252"/>
                <a:gd name="connsiteX20" fmla="*/ 75418 w 590915"/>
                <a:gd name="connsiteY20" fmla="*/ 369410 h 604252"/>
                <a:gd name="connsiteX21" fmla="*/ 75418 w 590915"/>
                <a:gd name="connsiteY21" fmla="*/ 314369 h 604252"/>
                <a:gd name="connsiteX22" fmla="*/ 398146 w 590915"/>
                <a:gd name="connsiteY22" fmla="*/ 314369 h 604252"/>
                <a:gd name="connsiteX23" fmla="*/ 408150 w 590915"/>
                <a:gd name="connsiteY23" fmla="*/ 324354 h 604252"/>
                <a:gd name="connsiteX24" fmla="*/ 398146 w 590915"/>
                <a:gd name="connsiteY24" fmla="*/ 334339 h 604252"/>
                <a:gd name="connsiteX25" fmla="*/ 75418 w 590915"/>
                <a:gd name="connsiteY25" fmla="*/ 334339 h 604252"/>
                <a:gd name="connsiteX26" fmla="*/ 65414 w 590915"/>
                <a:gd name="connsiteY26" fmla="*/ 324354 h 604252"/>
                <a:gd name="connsiteX27" fmla="*/ 75418 w 590915"/>
                <a:gd name="connsiteY27" fmla="*/ 314369 h 604252"/>
                <a:gd name="connsiteX28" fmla="*/ 50518 w 590915"/>
                <a:gd name="connsiteY28" fmla="*/ 275707 h 604252"/>
                <a:gd name="connsiteX29" fmla="*/ 20007 w 590915"/>
                <a:gd name="connsiteY29" fmla="*/ 306174 h 604252"/>
                <a:gd name="connsiteX30" fmla="*/ 20007 w 590915"/>
                <a:gd name="connsiteY30" fmla="*/ 510354 h 604252"/>
                <a:gd name="connsiteX31" fmla="*/ 50518 w 590915"/>
                <a:gd name="connsiteY31" fmla="*/ 540821 h 604252"/>
                <a:gd name="connsiteX32" fmla="*/ 86730 w 590915"/>
                <a:gd name="connsiteY32" fmla="*/ 540821 h 604252"/>
                <a:gd name="connsiteX33" fmla="*/ 94533 w 590915"/>
                <a:gd name="connsiteY33" fmla="*/ 544617 h 604252"/>
                <a:gd name="connsiteX34" fmla="*/ 96334 w 590915"/>
                <a:gd name="connsiteY34" fmla="*/ 553207 h 604252"/>
                <a:gd name="connsiteX35" fmla="*/ 90432 w 590915"/>
                <a:gd name="connsiteY35" fmla="*/ 576382 h 604252"/>
                <a:gd name="connsiteX36" fmla="*/ 165358 w 590915"/>
                <a:gd name="connsiteY36" fmla="*/ 541720 h 604252"/>
                <a:gd name="connsiteX37" fmla="*/ 169559 w 590915"/>
                <a:gd name="connsiteY37" fmla="*/ 540821 h 604252"/>
                <a:gd name="connsiteX38" fmla="*/ 423047 w 590915"/>
                <a:gd name="connsiteY38" fmla="*/ 540821 h 604252"/>
                <a:gd name="connsiteX39" fmla="*/ 453558 w 590915"/>
                <a:gd name="connsiteY39" fmla="*/ 510354 h 604252"/>
                <a:gd name="connsiteX40" fmla="*/ 453558 w 590915"/>
                <a:gd name="connsiteY40" fmla="*/ 306174 h 604252"/>
                <a:gd name="connsiteX41" fmla="*/ 423047 w 590915"/>
                <a:gd name="connsiteY41" fmla="*/ 275707 h 604252"/>
                <a:gd name="connsiteX42" fmla="*/ 50518 w 590915"/>
                <a:gd name="connsiteY42" fmla="*/ 255729 h 604252"/>
                <a:gd name="connsiteX43" fmla="*/ 423047 w 590915"/>
                <a:gd name="connsiteY43" fmla="*/ 255729 h 604252"/>
                <a:gd name="connsiteX44" fmla="*/ 473565 w 590915"/>
                <a:gd name="connsiteY44" fmla="*/ 306174 h 604252"/>
                <a:gd name="connsiteX45" fmla="*/ 473565 w 590915"/>
                <a:gd name="connsiteY45" fmla="*/ 510354 h 604252"/>
                <a:gd name="connsiteX46" fmla="*/ 423047 w 590915"/>
                <a:gd name="connsiteY46" fmla="*/ 560799 h 604252"/>
                <a:gd name="connsiteX47" fmla="*/ 171760 w 590915"/>
                <a:gd name="connsiteY47" fmla="*/ 560799 h 604252"/>
                <a:gd name="connsiteX48" fmla="*/ 79828 w 590915"/>
                <a:gd name="connsiteY48" fmla="*/ 603353 h 604252"/>
                <a:gd name="connsiteX49" fmla="*/ 75626 w 590915"/>
                <a:gd name="connsiteY49" fmla="*/ 604252 h 604252"/>
                <a:gd name="connsiteX50" fmla="*/ 69224 w 590915"/>
                <a:gd name="connsiteY50" fmla="*/ 601955 h 604252"/>
                <a:gd name="connsiteX51" fmla="*/ 65923 w 590915"/>
                <a:gd name="connsiteY51" fmla="*/ 591865 h 604252"/>
                <a:gd name="connsiteX52" fmla="*/ 73826 w 590915"/>
                <a:gd name="connsiteY52" fmla="*/ 560799 h 604252"/>
                <a:gd name="connsiteX53" fmla="*/ 50518 w 590915"/>
                <a:gd name="connsiteY53" fmla="*/ 560799 h 604252"/>
                <a:gd name="connsiteX54" fmla="*/ 0 w 590915"/>
                <a:gd name="connsiteY54" fmla="*/ 510354 h 604252"/>
                <a:gd name="connsiteX55" fmla="*/ 0 w 590915"/>
                <a:gd name="connsiteY55" fmla="*/ 306174 h 604252"/>
                <a:gd name="connsiteX56" fmla="*/ 50518 w 590915"/>
                <a:gd name="connsiteY56" fmla="*/ 255729 h 604252"/>
                <a:gd name="connsiteX57" fmla="*/ 454971 w 590915"/>
                <a:gd name="connsiteY57" fmla="*/ 168510 h 604252"/>
                <a:gd name="connsiteX58" fmla="*/ 462060 w 590915"/>
                <a:gd name="connsiteY58" fmla="*/ 171406 h 604252"/>
                <a:gd name="connsiteX59" fmla="*/ 464956 w 590915"/>
                <a:gd name="connsiteY59" fmla="*/ 178495 h 604252"/>
                <a:gd name="connsiteX60" fmla="*/ 462060 w 590915"/>
                <a:gd name="connsiteY60" fmla="*/ 185485 h 604252"/>
                <a:gd name="connsiteX61" fmla="*/ 454971 w 590915"/>
                <a:gd name="connsiteY61" fmla="*/ 188480 h 604252"/>
                <a:gd name="connsiteX62" fmla="*/ 447882 w 590915"/>
                <a:gd name="connsiteY62" fmla="*/ 185485 h 604252"/>
                <a:gd name="connsiteX63" fmla="*/ 444986 w 590915"/>
                <a:gd name="connsiteY63" fmla="*/ 178495 h 604252"/>
                <a:gd name="connsiteX64" fmla="*/ 447882 w 590915"/>
                <a:gd name="connsiteY64" fmla="*/ 171406 h 604252"/>
                <a:gd name="connsiteX65" fmla="*/ 454971 w 590915"/>
                <a:gd name="connsiteY65" fmla="*/ 168510 h 604252"/>
                <a:gd name="connsiteX66" fmla="*/ 456382 w 590915"/>
                <a:gd name="connsiteY66" fmla="*/ 43327 h 604252"/>
                <a:gd name="connsiteX67" fmla="*/ 499815 w 590915"/>
                <a:gd name="connsiteY67" fmla="*/ 86702 h 604252"/>
                <a:gd name="connsiteX68" fmla="*/ 479199 w 590915"/>
                <a:gd name="connsiteY68" fmla="*/ 123580 h 604252"/>
                <a:gd name="connsiteX69" fmla="*/ 478799 w 590915"/>
                <a:gd name="connsiteY69" fmla="*/ 123880 h 604252"/>
                <a:gd name="connsiteX70" fmla="*/ 464989 w 590915"/>
                <a:gd name="connsiteY70" fmla="*/ 148266 h 604252"/>
                <a:gd name="connsiteX71" fmla="*/ 455281 w 590915"/>
                <a:gd name="connsiteY71" fmla="*/ 158560 h 604252"/>
                <a:gd name="connsiteX72" fmla="*/ 454881 w 590915"/>
                <a:gd name="connsiteY72" fmla="*/ 158560 h 604252"/>
                <a:gd name="connsiteX73" fmla="*/ 444973 w 590915"/>
                <a:gd name="connsiteY73" fmla="*/ 148866 h 604252"/>
                <a:gd name="connsiteX74" fmla="*/ 468791 w 590915"/>
                <a:gd name="connsiteY74" fmla="*/ 106590 h 604252"/>
                <a:gd name="connsiteX75" fmla="*/ 479800 w 590915"/>
                <a:gd name="connsiteY75" fmla="*/ 86702 h 604252"/>
                <a:gd name="connsiteX76" fmla="*/ 456382 w 590915"/>
                <a:gd name="connsiteY76" fmla="*/ 63315 h 604252"/>
                <a:gd name="connsiteX77" fmla="*/ 432964 w 590915"/>
                <a:gd name="connsiteY77" fmla="*/ 86702 h 604252"/>
                <a:gd name="connsiteX78" fmla="*/ 422957 w 590915"/>
                <a:gd name="connsiteY78" fmla="*/ 96696 h 604252"/>
                <a:gd name="connsiteX79" fmla="*/ 412949 w 590915"/>
                <a:gd name="connsiteY79" fmla="*/ 86702 h 604252"/>
                <a:gd name="connsiteX80" fmla="*/ 456382 w 590915"/>
                <a:gd name="connsiteY80" fmla="*/ 43327 h 604252"/>
                <a:gd name="connsiteX81" fmla="*/ 372361 w 590915"/>
                <a:gd name="connsiteY81" fmla="*/ 19982 h 604252"/>
                <a:gd name="connsiteX82" fmla="*/ 341854 w 590915"/>
                <a:gd name="connsiteY82" fmla="*/ 50454 h 604252"/>
                <a:gd name="connsiteX83" fmla="*/ 341854 w 590915"/>
                <a:gd name="connsiteY83" fmla="*/ 170245 h 604252"/>
                <a:gd name="connsiteX84" fmla="*/ 372361 w 590915"/>
                <a:gd name="connsiteY84" fmla="*/ 200717 h 604252"/>
                <a:gd name="connsiteX85" fmla="*/ 417472 w 590915"/>
                <a:gd name="connsiteY85" fmla="*/ 200717 h 604252"/>
                <a:gd name="connsiteX86" fmla="*/ 421673 w 590915"/>
                <a:gd name="connsiteY86" fmla="*/ 201616 h 604252"/>
                <a:gd name="connsiteX87" fmla="*/ 490090 w 590915"/>
                <a:gd name="connsiteY87" fmla="*/ 233287 h 604252"/>
                <a:gd name="connsiteX88" fmla="*/ 490390 w 590915"/>
                <a:gd name="connsiteY88" fmla="*/ 210508 h 604252"/>
                <a:gd name="connsiteX89" fmla="*/ 500393 w 590915"/>
                <a:gd name="connsiteY89" fmla="*/ 200717 h 604252"/>
                <a:gd name="connsiteX90" fmla="*/ 540403 w 590915"/>
                <a:gd name="connsiteY90" fmla="*/ 200717 h 604252"/>
                <a:gd name="connsiteX91" fmla="*/ 570910 w 590915"/>
                <a:gd name="connsiteY91" fmla="*/ 170245 h 604252"/>
                <a:gd name="connsiteX92" fmla="*/ 570910 w 590915"/>
                <a:gd name="connsiteY92" fmla="*/ 50454 h 604252"/>
                <a:gd name="connsiteX93" fmla="*/ 540403 w 590915"/>
                <a:gd name="connsiteY93" fmla="*/ 19982 h 604252"/>
                <a:gd name="connsiteX94" fmla="*/ 372361 w 590915"/>
                <a:gd name="connsiteY94" fmla="*/ 0 h 604252"/>
                <a:gd name="connsiteX95" fmla="*/ 540403 w 590915"/>
                <a:gd name="connsiteY95" fmla="*/ 0 h 604252"/>
                <a:gd name="connsiteX96" fmla="*/ 590915 w 590915"/>
                <a:gd name="connsiteY96" fmla="*/ 50454 h 604252"/>
                <a:gd name="connsiteX97" fmla="*/ 590915 w 590915"/>
                <a:gd name="connsiteY97" fmla="*/ 170245 h 604252"/>
                <a:gd name="connsiteX98" fmla="*/ 540403 w 590915"/>
                <a:gd name="connsiteY98" fmla="*/ 220699 h 604252"/>
                <a:gd name="connsiteX99" fmla="*/ 510295 w 590915"/>
                <a:gd name="connsiteY99" fmla="*/ 220699 h 604252"/>
                <a:gd name="connsiteX100" fmla="*/ 509795 w 590915"/>
                <a:gd name="connsiteY100" fmla="*/ 248973 h 604252"/>
                <a:gd name="connsiteX101" fmla="*/ 505194 w 590915"/>
                <a:gd name="connsiteY101" fmla="*/ 257265 h 604252"/>
                <a:gd name="connsiteX102" fmla="*/ 499793 w 590915"/>
                <a:gd name="connsiteY102" fmla="*/ 258764 h 604252"/>
                <a:gd name="connsiteX103" fmla="*/ 495592 w 590915"/>
                <a:gd name="connsiteY103" fmla="*/ 257865 h 604252"/>
                <a:gd name="connsiteX104" fmla="*/ 415272 w 590915"/>
                <a:gd name="connsiteY104" fmla="*/ 220699 h 604252"/>
                <a:gd name="connsiteX105" fmla="*/ 372361 w 590915"/>
                <a:gd name="connsiteY105" fmla="*/ 220699 h 604252"/>
                <a:gd name="connsiteX106" fmla="*/ 321849 w 590915"/>
                <a:gd name="connsiteY106" fmla="*/ 170245 h 604252"/>
                <a:gd name="connsiteX107" fmla="*/ 321849 w 590915"/>
                <a:gd name="connsiteY107" fmla="*/ 50454 h 604252"/>
                <a:gd name="connsiteX108" fmla="*/ 372361 w 590915"/>
                <a:gd name="connsiteY108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90915" h="604252">
                  <a:moveTo>
                    <a:pt x="75418" y="479492"/>
                  </a:moveTo>
                  <a:lnTo>
                    <a:pt x="398146" y="479492"/>
                  </a:lnTo>
                  <a:cubicBezTo>
                    <a:pt x="403748" y="479492"/>
                    <a:pt x="408150" y="483985"/>
                    <a:pt x="408150" y="489477"/>
                  </a:cubicBezTo>
                  <a:cubicBezTo>
                    <a:pt x="408150" y="495069"/>
                    <a:pt x="403748" y="499462"/>
                    <a:pt x="398146" y="499462"/>
                  </a:cubicBezTo>
                  <a:lnTo>
                    <a:pt x="75418" y="499462"/>
                  </a:lnTo>
                  <a:cubicBezTo>
                    <a:pt x="69916" y="499462"/>
                    <a:pt x="65414" y="495069"/>
                    <a:pt x="65414" y="489477"/>
                  </a:cubicBezTo>
                  <a:cubicBezTo>
                    <a:pt x="65414" y="483985"/>
                    <a:pt x="69916" y="479492"/>
                    <a:pt x="75418" y="479492"/>
                  </a:cubicBezTo>
                  <a:close/>
                  <a:moveTo>
                    <a:pt x="75418" y="424451"/>
                  </a:moveTo>
                  <a:lnTo>
                    <a:pt x="398146" y="424451"/>
                  </a:lnTo>
                  <a:cubicBezTo>
                    <a:pt x="403748" y="424451"/>
                    <a:pt x="408150" y="428944"/>
                    <a:pt x="408150" y="434436"/>
                  </a:cubicBezTo>
                  <a:cubicBezTo>
                    <a:pt x="408150" y="439928"/>
                    <a:pt x="403748" y="444421"/>
                    <a:pt x="398146" y="444421"/>
                  </a:cubicBezTo>
                  <a:lnTo>
                    <a:pt x="75418" y="444421"/>
                  </a:lnTo>
                  <a:cubicBezTo>
                    <a:pt x="69916" y="444421"/>
                    <a:pt x="65414" y="439928"/>
                    <a:pt x="65414" y="434436"/>
                  </a:cubicBezTo>
                  <a:cubicBezTo>
                    <a:pt x="65414" y="428944"/>
                    <a:pt x="69916" y="424451"/>
                    <a:pt x="75418" y="424451"/>
                  </a:cubicBezTo>
                  <a:close/>
                  <a:moveTo>
                    <a:pt x="75418" y="369410"/>
                  </a:moveTo>
                  <a:lnTo>
                    <a:pt x="398146" y="369410"/>
                  </a:lnTo>
                  <a:cubicBezTo>
                    <a:pt x="403748" y="369410"/>
                    <a:pt x="408150" y="373903"/>
                    <a:pt x="408150" y="379395"/>
                  </a:cubicBezTo>
                  <a:cubicBezTo>
                    <a:pt x="408150" y="384887"/>
                    <a:pt x="403748" y="389380"/>
                    <a:pt x="398146" y="389380"/>
                  </a:cubicBezTo>
                  <a:lnTo>
                    <a:pt x="75418" y="389380"/>
                  </a:lnTo>
                  <a:cubicBezTo>
                    <a:pt x="69916" y="389380"/>
                    <a:pt x="65414" y="384887"/>
                    <a:pt x="65414" y="379395"/>
                  </a:cubicBezTo>
                  <a:cubicBezTo>
                    <a:pt x="65414" y="373903"/>
                    <a:pt x="69916" y="369410"/>
                    <a:pt x="75418" y="369410"/>
                  </a:cubicBezTo>
                  <a:close/>
                  <a:moveTo>
                    <a:pt x="75418" y="314369"/>
                  </a:moveTo>
                  <a:lnTo>
                    <a:pt x="398146" y="314369"/>
                  </a:lnTo>
                  <a:cubicBezTo>
                    <a:pt x="403748" y="314369"/>
                    <a:pt x="408150" y="318862"/>
                    <a:pt x="408150" y="324354"/>
                  </a:cubicBezTo>
                  <a:cubicBezTo>
                    <a:pt x="408150" y="329846"/>
                    <a:pt x="403748" y="334339"/>
                    <a:pt x="398146" y="334339"/>
                  </a:cubicBezTo>
                  <a:lnTo>
                    <a:pt x="75418" y="334339"/>
                  </a:lnTo>
                  <a:cubicBezTo>
                    <a:pt x="69916" y="334339"/>
                    <a:pt x="65414" y="329846"/>
                    <a:pt x="65414" y="324354"/>
                  </a:cubicBezTo>
                  <a:cubicBezTo>
                    <a:pt x="65414" y="318862"/>
                    <a:pt x="69916" y="314369"/>
                    <a:pt x="75418" y="314369"/>
                  </a:cubicBezTo>
                  <a:close/>
                  <a:moveTo>
                    <a:pt x="50518" y="275707"/>
                  </a:moveTo>
                  <a:cubicBezTo>
                    <a:pt x="33712" y="275707"/>
                    <a:pt x="20007" y="289393"/>
                    <a:pt x="20007" y="306174"/>
                  </a:cubicBezTo>
                  <a:lnTo>
                    <a:pt x="20007" y="510354"/>
                  </a:lnTo>
                  <a:cubicBezTo>
                    <a:pt x="20007" y="527135"/>
                    <a:pt x="33712" y="540821"/>
                    <a:pt x="50518" y="540821"/>
                  </a:cubicBezTo>
                  <a:lnTo>
                    <a:pt x="86730" y="540821"/>
                  </a:lnTo>
                  <a:cubicBezTo>
                    <a:pt x="89731" y="540821"/>
                    <a:pt x="92732" y="542219"/>
                    <a:pt x="94533" y="544617"/>
                  </a:cubicBezTo>
                  <a:cubicBezTo>
                    <a:pt x="96434" y="547114"/>
                    <a:pt x="97134" y="550210"/>
                    <a:pt x="96334" y="553207"/>
                  </a:cubicBezTo>
                  <a:lnTo>
                    <a:pt x="90432" y="576382"/>
                  </a:lnTo>
                  <a:lnTo>
                    <a:pt x="165358" y="541720"/>
                  </a:lnTo>
                  <a:cubicBezTo>
                    <a:pt x="166758" y="541120"/>
                    <a:pt x="168159" y="540821"/>
                    <a:pt x="169559" y="540821"/>
                  </a:cubicBezTo>
                  <a:lnTo>
                    <a:pt x="423047" y="540821"/>
                  </a:lnTo>
                  <a:cubicBezTo>
                    <a:pt x="439853" y="540821"/>
                    <a:pt x="453558" y="527135"/>
                    <a:pt x="453558" y="510354"/>
                  </a:cubicBezTo>
                  <a:lnTo>
                    <a:pt x="453558" y="306174"/>
                  </a:lnTo>
                  <a:cubicBezTo>
                    <a:pt x="453558" y="289393"/>
                    <a:pt x="439853" y="275707"/>
                    <a:pt x="423047" y="275707"/>
                  </a:cubicBezTo>
                  <a:close/>
                  <a:moveTo>
                    <a:pt x="50518" y="255729"/>
                  </a:moveTo>
                  <a:lnTo>
                    <a:pt x="423047" y="255729"/>
                  </a:lnTo>
                  <a:cubicBezTo>
                    <a:pt x="450857" y="255729"/>
                    <a:pt x="473565" y="278404"/>
                    <a:pt x="473565" y="306174"/>
                  </a:cubicBezTo>
                  <a:lnTo>
                    <a:pt x="473565" y="510354"/>
                  </a:lnTo>
                  <a:cubicBezTo>
                    <a:pt x="473565" y="538124"/>
                    <a:pt x="450857" y="560799"/>
                    <a:pt x="423047" y="560799"/>
                  </a:cubicBezTo>
                  <a:lnTo>
                    <a:pt x="171760" y="560799"/>
                  </a:lnTo>
                  <a:lnTo>
                    <a:pt x="79828" y="603353"/>
                  </a:lnTo>
                  <a:cubicBezTo>
                    <a:pt x="78427" y="603952"/>
                    <a:pt x="77027" y="604252"/>
                    <a:pt x="75626" y="604252"/>
                  </a:cubicBezTo>
                  <a:cubicBezTo>
                    <a:pt x="73326" y="604252"/>
                    <a:pt x="71025" y="603553"/>
                    <a:pt x="69224" y="601955"/>
                  </a:cubicBezTo>
                  <a:cubicBezTo>
                    <a:pt x="66223" y="599557"/>
                    <a:pt x="64923" y="595561"/>
                    <a:pt x="65923" y="591865"/>
                  </a:cubicBezTo>
                  <a:lnTo>
                    <a:pt x="73826" y="560799"/>
                  </a:lnTo>
                  <a:lnTo>
                    <a:pt x="50518" y="560799"/>
                  </a:lnTo>
                  <a:cubicBezTo>
                    <a:pt x="22708" y="560799"/>
                    <a:pt x="0" y="538124"/>
                    <a:pt x="0" y="510354"/>
                  </a:cubicBezTo>
                  <a:lnTo>
                    <a:pt x="0" y="306174"/>
                  </a:lnTo>
                  <a:cubicBezTo>
                    <a:pt x="0" y="278404"/>
                    <a:pt x="22708" y="255729"/>
                    <a:pt x="50518" y="255729"/>
                  </a:cubicBezTo>
                  <a:close/>
                  <a:moveTo>
                    <a:pt x="454971" y="168510"/>
                  </a:moveTo>
                  <a:cubicBezTo>
                    <a:pt x="457567" y="168510"/>
                    <a:pt x="460163" y="169509"/>
                    <a:pt x="462060" y="171406"/>
                  </a:cubicBezTo>
                  <a:cubicBezTo>
                    <a:pt x="463858" y="173303"/>
                    <a:pt x="464956" y="175799"/>
                    <a:pt x="464956" y="178495"/>
                  </a:cubicBezTo>
                  <a:cubicBezTo>
                    <a:pt x="464956" y="181091"/>
                    <a:pt x="463858" y="183687"/>
                    <a:pt x="462060" y="185485"/>
                  </a:cubicBezTo>
                  <a:cubicBezTo>
                    <a:pt x="460163" y="187382"/>
                    <a:pt x="457567" y="188480"/>
                    <a:pt x="454971" y="188480"/>
                  </a:cubicBezTo>
                  <a:cubicBezTo>
                    <a:pt x="452375" y="188480"/>
                    <a:pt x="449779" y="187382"/>
                    <a:pt x="447882" y="185485"/>
                  </a:cubicBezTo>
                  <a:cubicBezTo>
                    <a:pt x="446084" y="183687"/>
                    <a:pt x="444986" y="181091"/>
                    <a:pt x="444986" y="178495"/>
                  </a:cubicBezTo>
                  <a:cubicBezTo>
                    <a:pt x="444986" y="175799"/>
                    <a:pt x="446084" y="173303"/>
                    <a:pt x="447882" y="171406"/>
                  </a:cubicBezTo>
                  <a:cubicBezTo>
                    <a:pt x="449779" y="169509"/>
                    <a:pt x="452375" y="168510"/>
                    <a:pt x="454971" y="168510"/>
                  </a:cubicBezTo>
                  <a:close/>
                  <a:moveTo>
                    <a:pt x="456382" y="43327"/>
                  </a:moveTo>
                  <a:cubicBezTo>
                    <a:pt x="480300" y="43327"/>
                    <a:pt x="499815" y="62816"/>
                    <a:pt x="499815" y="86702"/>
                  </a:cubicBezTo>
                  <a:cubicBezTo>
                    <a:pt x="499815" y="101893"/>
                    <a:pt x="492109" y="115685"/>
                    <a:pt x="479199" y="123580"/>
                  </a:cubicBezTo>
                  <a:cubicBezTo>
                    <a:pt x="479099" y="123680"/>
                    <a:pt x="478999" y="123780"/>
                    <a:pt x="478799" y="123880"/>
                  </a:cubicBezTo>
                  <a:cubicBezTo>
                    <a:pt x="469892" y="128977"/>
                    <a:pt x="464588" y="138272"/>
                    <a:pt x="464989" y="148266"/>
                  </a:cubicBezTo>
                  <a:cubicBezTo>
                    <a:pt x="465089" y="153763"/>
                    <a:pt x="460785" y="158360"/>
                    <a:pt x="455281" y="158560"/>
                  </a:cubicBezTo>
                  <a:cubicBezTo>
                    <a:pt x="455181" y="158560"/>
                    <a:pt x="455081" y="158560"/>
                    <a:pt x="454881" y="158560"/>
                  </a:cubicBezTo>
                  <a:cubicBezTo>
                    <a:pt x="449577" y="158560"/>
                    <a:pt x="445073" y="154263"/>
                    <a:pt x="444973" y="148866"/>
                  </a:cubicBezTo>
                  <a:cubicBezTo>
                    <a:pt x="444373" y="131576"/>
                    <a:pt x="453480" y="115385"/>
                    <a:pt x="468791" y="106590"/>
                  </a:cubicBezTo>
                  <a:cubicBezTo>
                    <a:pt x="475697" y="102293"/>
                    <a:pt x="479800" y="94897"/>
                    <a:pt x="479800" y="86702"/>
                  </a:cubicBezTo>
                  <a:cubicBezTo>
                    <a:pt x="479800" y="73809"/>
                    <a:pt x="469292" y="63315"/>
                    <a:pt x="456382" y="63315"/>
                  </a:cubicBezTo>
                  <a:cubicBezTo>
                    <a:pt x="443472" y="63315"/>
                    <a:pt x="432964" y="73809"/>
                    <a:pt x="432964" y="86702"/>
                  </a:cubicBezTo>
                  <a:cubicBezTo>
                    <a:pt x="432964" y="92299"/>
                    <a:pt x="428461" y="96696"/>
                    <a:pt x="422957" y="96696"/>
                  </a:cubicBezTo>
                  <a:cubicBezTo>
                    <a:pt x="417452" y="96696"/>
                    <a:pt x="412949" y="92299"/>
                    <a:pt x="412949" y="86702"/>
                  </a:cubicBezTo>
                  <a:cubicBezTo>
                    <a:pt x="412949" y="62816"/>
                    <a:pt x="432464" y="43327"/>
                    <a:pt x="456382" y="43327"/>
                  </a:cubicBezTo>
                  <a:close/>
                  <a:moveTo>
                    <a:pt x="372361" y="19982"/>
                  </a:moveTo>
                  <a:cubicBezTo>
                    <a:pt x="355557" y="19982"/>
                    <a:pt x="341854" y="33669"/>
                    <a:pt x="341854" y="50454"/>
                  </a:cubicBezTo>
                  <a:lnTo>
                    <a:pt x="341854" y="170245"/>
                  </a:lnTo>
                  <a:cubicBezTo>
                    <a:pt x="341854" y="187029"/>
                    <a:pt x="355557" y="200717"/>
                    <a:pt x="372361" y="200717"/>
                  </a:cubicBezTo>
                  <a:lnTo>
                    <a:pt x="417472" y="200717"/>
                  </a:lnTo>
                  <a:cubicBezTo>
                    <a:pt x="418973" y="200717"/>
                    <a:pt x="420373" y="201017"/>
                    <a:pt x="421673" y="201616"/>
                  </a:cubicBezTo>
                  <a:lnTo>
                    <a:pt x="490090" y="233287"/>
                  </a:lnTo>
                  <a:lnTo>
                    <a:pt x="490390" y="210508"/>
                  </a:lnTo>
                  <a:cubicBezTo>
                    <a:pt x="490490" y="205113"/>
                    <a:pt x="494891" y="200717"/>
                    <a:pt x="500393" y="200717"/>
                  </a:cubicBezTo>
                  <a:lnTo>
                    <a:pt x="540403" y="200717"/>
                  </a:lnTo>
                  <a:cubicBezTo>
                    <a:pt x="557207" y="200717"/>
                    <a:pt x="570910" y="187029"/>
                    <a:pt x="570910" y="170245"/>
                  </a:cubicBezTo>
                  <a:lnTo>
                    <a:pt x="570910" y="50454"/>
                  </a:lnTo>
                  <a:cubicBezTo>
                    <a:pt x="570910" y="33669"/>
                    <a:pt x="557207" y="19982"/>
                    <a:pt x="540403" y="19982"/>
                  </a:cubicBezTo>
                  <a:close/>
                  <a:moveTo>
                    <a:pt x="372361" y="0"/>
                  </a:moveTo>
                  <a:lnTo>
                    <a:pt x="540403" y="0"/>
                  </a:lnTo>
                  <a:cubicBezTo>
                    <a:pt x="568309" y="0"/>
                    <a:pt x="590915" y="22679"/>
                    <a:pt x="590915" y="50454"/>
                  </a:cubicBezTo>
                  <a:lnTo>
                    <a:pt x="590915" y="170245"/>
                  </a:lnTo>
                  <a:cubicBezTo>
                    <a:pt x="590915" y="198019"/>
                    <a:pt x="568309" y="220699"/>
                    <a:pt x="540403" y="220699"/>
                  </a:cubicBezTo>
                  <a:lnTo>
                    <a:pt x="510295" y="220699"/>
                  </a:lnTo>
                  <a:lnTo>
                    <a:pt x="509795" y="248973"/>
                  </a:lnTo>
                  <a:cubicBezTo>
                    <a:pt x="509795" y="252370"/>
                    <a:pt x="507995" y="255467"/>
                    <a:pt x="505194" y="257265"/>
                  </a:cubicBezTo>
                  <a:cubicBezTo>
                    <a:pt x="503494" y="258264"/>
                    <a:pt x="501693" y="258764"/>
                    <a:pt x="499793" y="258764"/>
                  </a:cubicBezTo>
                  <a:cubicBezTo>
                    <a:pt x="498392" y="258764"/>
                    <a:pt x="496992" y="258464"/>
                    <a:pt x="495592" y="257865"/>
                  </a:cubicBezTo>
                  <a:lnTo>
                    <a:pt x="415272" y="220699"/>
                  </a:lnTo>
                  <a:lnTo>
                    <a:pt x="372361" y="220699"/>
                  </a:lnTo>
                  <a:cubicBezTo>
                    <a:pt x="344555" y="220699"/>
                    <a:pt x="321849" y="198019"/>
                    <a:pt x="321849" y="170245"/>
                  </a:cubicBezTo>
                  <a:lnTo>
                    <a:pt x="321849" y="50454"/>
                  </a:lnTo>
                  <a:cubicBezTo>
                    <a:pt x="321849" y="22679"/>
                    <a:pt x="344555" y="0"/>
                    <a:pt x="372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五层防御架构</a:t>
            </a:r>
            <a:endParaRPr lang="zh-CN" altLang="en-US" dirty="0"/>
          </a:p>
        </p:txBody>
      </p:sp>
      <p:sp>
        <p:nvSpPr>
          <p:cNvPr id="4" name="TextBox 22"/>
          <p:cNvSpPr txBox="1"/>
          <p:nvPr/>
        </p:nvSpPr>
        <p:spPr>
          <a:xfrm>
            <a:off x="2128580" y="5584741"/>
            <a:ext cx="8392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安全性测评的重要假设：敌手知道芯片所有设计细节和源码（白盒测试）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071" y="1540762"/>
            <a:ext cx="5604794" cy="390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389173" y="6306772"/>
            <a:ext cx="758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A., </a:t>
            </a:r>
            <a:r>
              <a:rPr lang="en-US" altLang="zh-CN" sz="1400" dirty="0" err="1">
                <a:latin typeface="Segoe UI" panose="020B0502040204020203" pitchFamily="34" charset="0"/>
              </a:rPr>
              <a:t>Gornik</a:t>
            </a:r>
            <a:r>
              <a:rPr lang="en-US" altLang="zh-CN" sz="1400" dirty="0">
                <a:latin typeface="Segoe UI" panose="020B0502040204020203" pitchFamily="34" charset="0"/>
              </a:rPr>
              <a:t>, I., </a:t>
            </a:r>
            <a:r>
              <a:rPr lang="en-US" altLang="zh-CN" sz="1400" dirty="0" err="1">
                <a:latin typeface="Segoe UI" panose="020B0502040204020203" pitchFamily="34" charset="0"/>
              </a:rPr>
              <a:t>Stoychev</a:t>
            </a:r>
            <a:r>
              <a:rPr lang="en-US" altLang="zh-CN" sz="1400" dirty="0">
                <a:latin typeface="Segoe UI" panose="020B0502040204020203" pitchFamily="34" charset="0"/>
              </a:rPr>
              <a:t>, J., </a:t>
            </a:r>
            <a:r>
              <a:rPr lang="en-US" altLang="zh-CN" sz="1400" dirty="0" err="1">
                <a:latin typeface="Segoe UI" panose="020B0502040204020203" pitchFamily="34" charset="0"/>
              </a:rPr>
              <a:t>Oehm</a:t>
            </a:r>
            <a:r>
              <a:rPr lang="en-US" altLang="zh-CN" sz="1400" dirty="0">
                <a:latin typeface="Segoe UI" panose="020B0502040204020203" pitchFamily="34" charset="0"/>
              </a:rPr>
              <a:t>: A Novel Circuit Design Methodology to Reduce Side Channel Leakage. SPACE 2012, LNCS, vol. 7644, pp. 1-15, Springer, Heidelberg (2012)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侧信道分析的研究动机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775796" y="1713703"/>
            <a:ext cx="3129244" cy="3808824"/>
            <a:chOff x="683568" y="1566545"/>
            <a:chExt cx="3129244" cy="380882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566545"/>
              <a:ext cx="3129244" cy="3090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5"/>
            <p:cNvSpPr txBox="1"/>
            <p:nvPr/>
          </p:nvSpPr>
          <p:spPr>
            <a:xfrm>
              <a:off x="865439" y="4975259"/>
              <a:ext cx="2765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设计者眼中的密码算法</a:t>
              </a:r>
              <a:endParaRPr lang="zh-CN" altLang="en-US" sz="2000" b="1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32466" y="1472453"/>
            <a:ext cx="3901901" cy="4266377"/>
            <a:chOff x="4757484" y="1528434"/>
            <a:chExt cx="3901901" cy="4266377"/>
          </a:xfrm>
        </p:grpSpPr>
        <p:sp>
          <p:nvSpPr>
            <p:cNvPr id="11" name="TextBox 8"/>
            <p:cNvSpPr txBox="1"/>
            <p:nvPr/>
          </p:nvSpPr>
          <p:spPr>
            <a:xfrm>
              <a:off x="4814220" y="5086925"/>
              <a:ext cx="3775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业余程序员实现的密码算法</a:t>
              </a:r>
              <a:endParaRPr lang="en-US" altLang="zh-CN" sz="2000" b="1" dirty="0">
                <a:solidFill>
                  <a:schemeClr val="accent1"/>
                </a:solidFill>
                <a:latin typeface="+mn-ea"/>
                <a:ea typeface="+mn-ea"/>
              </a:endParaRPr>
            </a:p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n-ea"/>
                  <a:ea typeface="+mn-ea"/>
                </a:rPr>
                <a:t>（主讲人摄于人民大学地铁站）</a:t>
              </a:r>
              <a:endParaRPr lang="zh-CN" altLang="en-US" sz="2000" b="1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484" y="1528434"/>
              <a:ext cx="3901901" cy="3403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67488" y="6355203"/>
            <a:ext cx="6596678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结论：密码算法的安全实现，与密码算法设计同等重要！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芯片级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1188" y="1478211"/>
            <a:ext cx="7520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用传感器覆盖关键电路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抗探测、</a:t>
            </a:r>
            <a:r>
              <a:rPr lang="en-US" altLang="zh-CN" sz="2000" dirty="0">
                <a:latin typeface="+mn-ea"/>
                <a:ea typeface="+mn-ea"/>
              </a:rPr>
              <a:t>FIB</a:t>
            </a:r>
            <a:r>
              <a:rPr lang="zh-CN" altLang="en-US" sz="2000" dirty="0">
                <a:latin typeface="+mn-ea"/>
                <a:ea typeface="+mn-ea"/>
              </a:rPr>
              <a:t>、激光、高频电磁波、电压毛刺、时钟毛刺等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在芯片的电源中引入噪声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用电容来缓冲电压的变化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随机时钟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8102526" y="4093469"/>
            <a:ext cx="389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ST16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芯片表面的金属层敏感网格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301" y="1478211"/>
            <a:ext cx="3134467" cy="236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0" y="5146925"/>
            <a:ext cx="10648000" cy="84123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21477" y="1071619"/>
            <a:ext cx="52861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伪算法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多个密码算法同时执行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随机延时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对加密结果进行解密，并比对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26" y="1299136"/>
            <a:ext cx="3764351" cy="143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183" y="3675273"/>
            <a:ext cx="3046437" cy="1956488"/>
          </a:xfrm>
          <a:prstGeom prst="rect">
            <a:avLst/>
          </a:prstGeom>
        </p:spPr>
      </p:pic>
      <p:pic>
        <p:nvPicPr>
          <p:cNvPr id="9" name="Picture 2" descr="https://timgsa.baidu.com/timg?image&amp;quality=80&amp;size=b9999_10000&amp;sec=1556286233624&amp;di=56623b2b6bc78d1590f09b3b9c85d84f&amp;imgtype=0&amp;src=http%3A%2F%2Fimg.mp.itc.cn%2Fupload%2F20170324%2F4854175d116c4f48a0c1e1876056a66d_th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13" y="3687421"/>
            <a:ext cx="3435012" cy="193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/>
          <p:cNvSpPr txBox="1"/>
          <p:nvPr/>
        </p:nvSpPr>
        <p:spPr>
          <a:xfrm>
            <a:off x="7422146" y="289129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随机延时效果示例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7550387" y="578859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伪算法效果示例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769423" y="5788591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伪算法作用：打一枪换一个地方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52418" y="1027375"/>
            <a:ext cx="52861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掩码</a:t>
            </a:r>
            <a:r>
              <a:rPr lang="en-US" altLang="zh-CN" sz="2000" dirty="0">
                <a:latin typeface="+mn-ea"/>
                <a:ea typeface="+mn-ea"/>
              </a:rPr>
              <a:t>——</a:t>
            </a:r>
            <a:r>
              <a:rPr lang="zh-CN" altLang="en-US" sz="2000" dirty="0">
                <a:latin typeface="+mn-ea"/>
                <a:ea typeface="+mn-ea"/>
              </a:rPr>
              <a:t>随机化密码运算中间值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伪轮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S</a:t>
            </a:r>
            <a:r>
              <a:rPr lang="zh-CN" altLang="en-US" sz="2000" dirty="0">
                <a:latin typeface="+mn-ea"/>
                <a:ea typeface="+mn-ea"/>
              </a:rPr>
              <a:t>盒乱序执行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多级流水线并行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522725" y="2969081"/>
          <a:ext cx="3097593" cy="2975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2489200" imgH="2476500" progId="Visio.Drawing.11">
                  <p:embed/>
                </p:oleObj>
              </mc:Choice>
              <mc:Fallback>
                <p:oleObj name="Visio" r:id="rId1" imgW="2489200" imgH="2476500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2725" y="2969081"/>
                        <a:ext cx="3097593" cy="29755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423593" y="2969081"/>
          <a:ext cx="3093657" cy="2975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Visio" r:id="rId3" imgW="2501900" imgH="2476500" progId="Visio.Drawing.11">
                  <p:embed/>
                </p:oleObj>
              </mc:Choice>
              <mc:Fallback>
                <p:oleObj name="Visio" r:id="rId3" imgW="2501900" imgH="2476500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3" y="2969081"/>
                        <a:ext cx="3093657" cy="29755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323853" y="5800644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算法无掩码方案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6707205" y="5800643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AES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算法掩码防护方案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6719228" y="1595390"/>
                <a:ext cx="2704587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28" y="1595390"/>
                <a:ext cx="2704587" cy="384657"/>
              </a:xfrm>
              <a:prstGeom prst="rect">
                <a:avLst/>
              </a:prstGeom>
              <a:blipFill rotWithShape="1">
                <a:blip r:embed="rId5"/>
                <a:stretch>
                  <a:fillRect l="-11" t="-70" r="15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8"/>
          <p:cNvSpPr txBox="1"/>
          <p:nvPr/>
        </p:nvSpPr>
        <p:spPr>
          <a:xfrm>
            <a:off x="6946854" y="2001021"/>
            <a:ext cx="2249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RSA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掩码防护方案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门级</a:t>
            </a:r>
            <a:endParaRPr lang="zh-CN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272481"/>
            <a:ext cx="2918722" cy="2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7"/>
          <p:cNvSpPr txBox="1"/>
          <p:nvPr/>
        </p:nvSpPr>
        <p:spPr>
          <a:xfrm>
            <a:off x="2423592" y="4700261"/>
            <a:ext cx="1733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双轨逻辑电路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4889284" y="5492349"/>
            <a:ext cx="259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预充电逻辑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(HD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模型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)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194615" y="1315096"/>
          <a:ext cx="2228215" cy="3985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2" imgW="1569720" imgH="2807970" progId="Visio.Drawing.11">
                  <p:embed/>
                </p:oleObj>
              </mc:Choice>
              <mc:Fallback>
                <p:oleObj name="Visio" r:id="rId2" imgW="1569720" imgH="2807970" progId="Visio.Drawing.11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4615" y="1315096"/>
                        <a:ext cx="2228215" cy="3985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938790" y="1305609"/>
          <a:ext cx="2328101" cy="401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Visio" r:id="rId4" imgW="1657350" imgH="2849245" progId="Visio.Drawing.11">
                  <p:embed/>
                </p:oleObj>
              </mc:Choice>
              <mc:Fallback>
                <p:oleObj name="Visio" r:id="rId4" imgW="1657350" imgH="2849245" progId="Visio.Drawing.11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8790" y="1305609"/>
                        <a:ext cx="2328101" cy="4010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7"/>
          <p:cNvSpPr txBox="1"/>
          <p:nvPr/>
        </p:nvSpPr>
        <p:spPr>
          <a:xfrm>
            <a:off x="8040217" y="5492349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双轨预充电逻辑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晶体管级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55478" y="2108655"/>
            <a:ext cx="44728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NAND</a:t>
            </a:r>
            <a:r>
              <a:rPr lang="zh-CN" altLang="en-US" sz="2000" dirty="0">
                <a:latin typeface="+mn-ea"/>
                <a:ea typeface="+mn-ea"/>
              </a:rPr>
              <a:t>门示例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当</a:t>
            </a:r>
            <a:r>
              <a:rPr lang="en-US" altLang="zh-CN" sz="2000" dirty="0">
                <a:latin typeface="+mn-ea"/>
                <a:ea typeface="+mn-ea"/>
              </a:rPr>
              <a:t>a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b</a:t>
            </a:r>
            <a:r>
              <a:rPr lang="zh-CN" altLang="en-US" sz="2000" dirty="0">
                <a:latin typeface="+mn-ea"/>
                <a:ea typeface="+mn-ea"/>
              </a:rPr>
              <a:t>至少有一个为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r>
              <a:rPr lang="zh-CN" altLang="en-US" sz="2000" dirty="0">
                <a:latin typeface="+mn-ea"/>
                <a:ea typeface="+mn-ea"/>
              </a:rPr>
              <a:t>时，</a:t>
            </a:r>
            <a:r>
              <a:rPr lang="en-US" altLang="zh-CN" sz="2000" dirty="0">
                <a:latin typeface="+mn-ea"/>
                <a:ea typeface="+mn-ea"/>
              </a:rPr>
              <a:t>DPDN</a:t>
            </a:r>
            <a:r>
              <a:rPr lang="zh-CN" altLang="en-US" sz="2000" dirty="0">
                <a:latin typeface="+mn-ea"/>
                <a:ea typeface="+mn-ea"/>
              </a:rPr>
              <a:t>左分支导通，</a:t>
            </a:r>
            <a:r>
              <a:rPr lang="en-US" altLang="zh-CN" sz="2000" dirty="0">
                <a:latin typeface="+mn-ea"/>
                <a:ea typeface="+mn-ea"/>
              </a:rPr>
              <a:t>q</a:t>
            </a:r>
            <a:r>
              <a:rPr lang="zh-CN" altLang="en-US" sz="2000" dirty="0">
                <a:latin typeface="+mn-ea"/>
                <a:ea typeface="+mn-ea"/>
              </a:rPr>
              <a:t>为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当</a:t>
            </a:r>
            <a:r>
              <a:rPr lang="en-US" altLang="zh-CN" sz="2000" dirty="0">
                <a:latin typeface="+mn-ea"/>
                <a:ea typeface="+mn-ea"/>
              </a:rPr>
              <a:t>a=b=1</a:t>
            </a:r>
            <a:r>
              <a:rPr lang="zh-CN" altLang="en-US" sz="2000" dirty="0">
                <a:latin typeface="+mn-ea"/>
                <a:ea typeface="+mn-ea"/>
              </a:rPr>
              <a:t>时，</a:t>
            </a:r>
            <a:r>
              <a:rPr lang="en-US" altLang="zh-CN" sz="2000" dirty="0">
                <a:latin typeface="+mn-ea"/>
                <a:ea typeface="+mn-ea"/>
              </a:rPr>
              <a:t>DPDN</a:t>
            </a:r>
            <a:r>
              <a:rPr lang="zh-CN" altLang="en-US" sz="2000" dirty="0">
                <a:latin typeface="+mn-ea"/>
                <a:ea typeface="+mn-ea"/>
              </a:rPr>
              <a:t>右分支导通，</a:t>
            </a:r>
            <a:r>
              <a:rPr lang="en-US" altLang="zh-CN" sz="2000" dirty="0">
                <a:latin typeface="+mn-ea"/>
                <a:ea typeface="+mn-ea"/>
              </a:rPr>
              <a:t>q</a:t>
            </a:r>
            <a:r>
              <a:rPr lang="zh-CN" altLang="en-US" sz="2000" dirty="0">
                <a:latin typeface="+mn-ea"/>
                <a:ea typeface="+mn-ea"/>
              </a:rPr>
              <a:t>为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935" y="1313372"/>
            <a:ext cx="5623824" cy="451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574760" y="1381942"/>
            <a:ext cx="6135653" cy="4755333"/>
            <a:chOff x="5936710" y="1553392"/>
            <a:chExt cx="6135653" cy="4755333"/>
          </a:xfrm>
        </p:grpSpPr>
        <p:sp>
          <p:nvSpPr>
            <p:cNvPr id="34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7" name="文本占位符 12"/>
            <p:cNvSpPr txBox="1"/>
            <p:nvPr/>
          </p:nvSpPr>
          <p:spPr>
            <a:xfrm>
              <a:off x="5936710" y="303130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850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针对侧信道防护对策的高级分析</a:t>
              </a:r>
              <a:endParaRPr kumimoji="0" lang="zh-CN" altLang="en-US" sz="4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8" name="books-group_25777"/>
            <p:cNvSpPr>
              <a:spLocks noChangeAspect="1"/>
            </p:cNvSpPr>
            <p:nvPr/>
          </p:nvSpPr>
          <p:spPr bwMode="auto">
            <a:xfrm>
              <a:off x="8294905" y="1553392"/>
              <a:ext cx="1419262" cy="1018642"/>
            </a:xfrm>
            <a:custGeom>
              <a:avLst/>
              <a:gdLst>
                <a:gd name="T0" fmla="*/ 520 w 3958"/>
                <a:gd name="T1" fmla="*/ 1816 h 2845"/>
                <a:gd name="T2" fmla="*/ 600 w 3958"/>
                <a:gd name="T3" fmla="*/ 1832 h 2845"/>
                <a:gd name="T4" fmla="*/ 1800 w 3958"/>
                <a:gd name="T5" fmla="*/ 1326 h 2845"/>
                <a:gd name="T6" fmla="*/ 894 w 3958"/>
                <a:gd name="T7" fmla="*/ 1890 h 2845"/>
                <a:gd name="T8" fmla="*/ 860 w 3958"/>
                <a:gd name="T9" fmla="*/ 1952 h 2845"/>
                <a:gd name="T10" fmla="*/ 860 w 3958"/>
                <a:gd name="T11" fmla="*/ 2463 h 2845"/>
                <a:gd name="T12" fmla="*/ 901 w 3958"/>
                <a:gd name="T13" fmla="*/ 2713 h 2845"/>
                <a:gd name="T14" fmla="*/ 1060 w 3958"/>
                <a:gd name="T15" fmla="*/ 2837 h 2845"/>
                <a:gd name="T16" fmla="*/ 1198 w 3958"/>
                <a:gd name="T17" fmla="*/ 2771 h 2845"/>
                <a:gd name="T18" fmla="*/ 1371 w 3958"/>
                <a:gd name="T19" fmla="*/ 2603 h 2845"/>
                <a:gd name="T20" fmla="*/ 1624 w 3958"/>
                <a:gd name="T21" fmla="*/ 2779 h 2845"/>
                <a:gd name="T22" fmla="*/ 1844 w 3958"/>
                <a:gd name="T23" fmla="*/ 2845 h 2845"/>
                <a:gd name="T24" fmla="*/ 2296 w 3958"/>
                <a:gd name="T25" fmla="*/ 2591 h 2845"/>
                <a:gd name="T26" fmla="*/ 3851 w 3958"/>
                <a:gd name="T27" fmla="*/ 396 h 2845"/>
                <a:gd name="T28" fmla="*/ 3920 w 3958"/>
                <a:gd name="T29" fmla="*/ 95 h 2845"/>
                <a:gd name="T30" fmla="*/ 3730 w 3958"/>
                <a:gd name="T31" fmla="*/ 0 h 2845"/>
                <a:gd name="T32" fmla="*/ 3592 w 3958"/>
                <a:gd name="T33" fmla="*/ 20 h 2845"/>
                <a:gd name="T34" fmla="*/ 307 w 3958"/>
                <a:gd name="T35" fmla="*/ 859 h 2845"/>
                <a:gd name="T36" fmla="*/ 31 w 3958"/>
                <a:gd name="T37" fmla="*/ 1089 h 2845"/>
                <a:gd name="T38" fmla="*/ 146 w 3958"/>
                <a:gd name="T39" fmla="*/ 1429 h 2845"/>
                <a:gd name="T40" fmla="*/ 520 w 3958"/>
                <a:gd name="T41" fmla="*/ 1816 h 2845"/>
                <a:gd name="T42" fmla="*/ 171 w 3958"/>
                <a:gd name="T43" fmla="*/ 1128 h 2845"/>
                <a:gd name="T44" fmla="*/ 343 w 3958"/>
                <a:gd name="T45" fmla="*/ 1000 h 2845"/>
                <a:gd name="T46" fmla="*/ 3628 w 3958"/>
                <a:gd name="T47" fmla="*/ 160 h 2845"/>
                <a:gd name="T48" fmla="*/ 3791 w 3958"/>
                <a:gd name="T49" fmla="*/ 162 h 2845"/>
                <a:gd name="T50" fmla="*/ 3733 w 3958"/>
                <a:gd name="T51" fmla="*/ 312 h 2845"/>
                <a:gd name="T52" fmla="*/ 2177 w 3958"/>
                <a:gd name="T53" fmla="*/ 2507 h 2845"/>
                <a:gd name="T54" fmla="*/ 1844 w 3958"/>
                <a:gd name="T55" fmla="*/ 2700 h 2845"/>
                <a:gd name="T56" fmla="*/ 1707 w 3958"/>
                <a:gd name="T57" fmla="*/ 2659 h 2845"/>
                <a:gd name="T58" fmla="*/ 1404 w 3958"/>
                <a:gd name="T59" fmla="*/ 2450 h 2845"/>
                <a:gd name="T60" fmla="*/ 1363 w 3958"/>
                <a:gd name="T61" fmla="*/ 2437 h 2845"/>
                <a:gd name="T62" fmla="*/ 1312 w 3958"/>
                <a:gd name="T63" fmla="*/ 2458 h 2845"/>
                <a:gd name="T64" fmla="*/ 1097 w 3958"/>
                <a:gd name="T65" fmla="*/ 2667 h 2845"/>
                <a:gd name="T66" fmla="*/ 1060 w 3958"/>
                <a:gd name="T67" fmla="*/ 2692 h 2845"/>
                <a:gd name="T68" fmla="*/ 1005 w 3958"/>
                <a:gd name="T69" fmla="*/ 2463 h 2845"/>
                <a:gd name="T70" fmla="*/ 1005 w 3958"/>
                <a:gd name="T71" fmla="*/ 1992 h 2845"/>
                <a:gd name="T72" fmla="*/ 2656 w 3958"/>
                <a:gd name="T73" fmla="*/ 963 h 2845"/>
                <a:gd name="T74" fmla="*/ 2682 w 3958"/>
                <a:gd name="T75" fmla="*/ 868 h 2845"/>
                <a:gd name="T76" fmla="*/ 2590 w 3958"/>
                <a:gd name="T77" fmla="*/ 835 h 2845"/>
                <a:gd name="T78" fmla="*/ 590 w 3958"/>
                <a:gd name="T79" fmla="*/ 1679 h 2845"/>
                <a:gd name="T80" fmla="*/ 250 w 3958"/>
                <a:gd name="T81" fmla="*/ 1328 h 2845"/>
                <a:gd name="T82" fmla="*/ 171 w 3958"/>
                <a:gd name="T83" fmla="*/ 1128 h 2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58" h="2845">
                  <a:moveTo>
                    <a:pt x="520" y="1816"/>
                  </a:moveTo>
                  <a:cubicBezTo>
                    <a:pt x="541" y="1837"/>
                    <a:pt x="573" y="1844"/>
                    <a:pt x="600" y="1832"/>
                  </a:cubicBezTo>
                  <a:lnTo>
                    <a:pt x="1800" y="1326"/>
                  </a:lnTo>
                  <a:lnTo>
                    <a:pt x="894" y="1890"/>
                  </a:lnTo>
                  <a:cubicBezTo>
                    <a:pt x="873" y="1903"/>
                    <a:pt x="860" y="1926"/>
                    <a:pt x="860" y="1952"/>
                  </a:cubicBezTo>
                  <a:lnTo>
                    <a:pt x="860" y="2463"/>
                  </a:lnTo>
                  <a:cubicBezTo>
                    <a:pt x="860" y="2564"/>
                    <a:pt x="874" y="2651"/>
                    <a:pt x="901" y="2713"/>
                  </a:cubicBezTo>
                  <a:cubicBezTo>
                    <a:pt x="948" y="2821"/>
                    <a:pt x="1020" y="2837"/>
                    <a:pt x="1060" y="2837"/>
                  </a:cubicBezTo>
                  <a:cubicBezTo>
                    <a:pt x="1107" y="2837"/>
                    <a:pt x="1153" y="2815"/>
                    <a:pt x="1198" y="2771"/>
                  </a:cubicBezTo>
                  <a:lnTo>
                    <a:pt x="1371" y="2603"/>
                  </a:lnTo>
                  <a:lnTo>
                    <a:pt x="1624" y="2779"/>
                  </a:lnTo>
                  <a:cubicBezTo>
                    <a:pt x="1687" y="2822"/>
                    <a:pt x="1763" y="2845"/>
                    <a:pt x="1844" y="2845"/>
                  </a:cubicBezTo>
                  <a:cubicBezTo>
                    <a:pt x="2011" y="2845"/>
                    <a:pt x="2184" y="2748"/>
                    <a:pt x="2296" y="2591"/>
                  </a:cubicBezTo>
                  <a:lnTo>
                    <a:pt x="3851" y="396"/>
                  </a:lnTo>
                  <a:cubicBezTo>
                    <a:pt x="3958" y="245"/>
                    <a:pt x="3948" y="149"/>
                    <a:pt x="3920" y="95"/>
                  </a:cubicBezTo>
                  <a:cubicBezTo>
                    <a:pt x="3901" y="60"/>
                    <a:pt x="3852" y="0"/>
                    <a:pt x="3730" y="0"/>
                  </a:cubicBezTo>
                  <a:cubicBezTo>
                    <a:pt x="3689" y="0"/>
                    <a:pt x="3643" y="7"/>
                    <a:pt x="3592" y="20"/>
                  </a:cubicBezTo>
                  <a:lnTo>
                    <a:pt x="307" y="859"/>
                  </a:lnTo>
                  <a:cubicBezTo>
                    <a:pt x="161" y="896"/>
                    <a:pt x="63" y="978"/>
                    <a:pt x="31" y="1089"/>
                  </a:cubicBezTo>
                  <a:cubicBezTo>
                    <a:pt x="0" y="1200"/>
                    <a:pt x="41" y="1320"/>
                    <a:pt x="146" y="1429"/>
                  </a:cubicBezTo>
                  <a:lnTo>
                    <a:pt x="520" y="1816"/>
                  </a:lnTo>
                  <a:close/>
                  <a:moveTo>
                    <a:pt x="171" y="1128"/>
                  </a:moveTo>
                  <a:cubicBezTo>
                    <a:pt x="188" y="1069"/>
                    <a:pt x="249" y="1024"/>
                    <a:pt x="343" y="1000"/>
                  </a:cubicBezTo>
                  <a:lnTo>
                    <a:pt x="3628" y="160"/>
                  </a:lnTo>
                  <a:cubicBezTo>
                    <a:pt x="3716" y="138"/>
                    <a:pt x="3783" y="147"/>
                    <a:pt x="3791" y="162"/>
                  </a:cubicBezTo>
                  <a:cubicBezTo>
                    <a:pt x="3798" y="175"/>
                    <a:pt x="3795" y="224"/>
                    <a:pt x="3733" y="312"/>
                  </a:cubicBezTo>
                  <a:lnTo>
                    <a:pt x="2177" y="2507"/>
                  </a:lnTo>
                  <a:cubicBezTo>
                    <a:pt x="2093" y="2626"/>
                    <a:pt x="1965" y="2700"/>
                    <a:pt x="1844" y="2700"/>
                  </a:cubicBezTo>
                  <a:cubicBezTo>
                    <a:pt x="1792" y="2700"/>
                    <a:pt x="1746" y="2687"/>
                    <a:pt x="1707" y="2659"/>
                  </a:cubicBezTo>
                  <a:lnTo>
                    <a:pt x="1404" y="2450"/>
                  </a:lnTo>
                  <a:cubicBezTo>
                    <a:pt x="1392" y="2441"/>
                    <a:pt x="1377" y="2437"/>
                    <a:pt x="1363" y="2437"/>
                  </a:cubicBezTo>
                  <a:cubicBezTo>
                    <a:pt x="1345" y="2437"/>
                    <a:pt x="1326" y="2444"/>
                    <a:pt x="1312" y="2458"/>
                  </a:cubicBezTo>
                  <a:lnTo>
                    <a:pt x="1097" y="2667"/>
                  </a:lnTo>
                  <a:cubicBezTo>
                    <a:pt x="1072" y="2691"/>
                    <a:pt x="1060" y="2691"/>
                    <a:pt x="1060" y="2692"/>
                  </a:cubicBezTo>
                  <a:cubicBezTo>
                    <a:pt x="1046" y="2687"/>
                    <a:pt x="1005" y="2623"/>
                    <a:pt x="1005" y="2463"/>
                  </a:cubicBezTo>
                  <a:lnTo>
                    <a:pt x="1005" y="1992"/>
                  </a:lnTo>
                  <a:lnTo>
                    <a:pt x="2656" y="963"/>
                  </a:lnTo>
                  <a:cubicBezTo>
                    <a:pt x="2688" y="943"/>
                    <a:pt x="2700" y="902"/>
                    <a:pt x="2682" y="868"/>
                  </a:cubicBezTo>
                  <a:cubicBezTo>
                    <a:pt x="2665" y="834"/>
                    <a:pt x="2624" y="820"/>
                    <a:pt x="2590" y="835"/>
                  </a:cubicBezTo>
                  <a:lnTo>
                    <a:pt x="590" y="1679"/>
                  </a:lnTo>
                  <a:lnTo>
                    <a:pt x="250" y="1328"/>
                  </a:lnTo>
                  <a:cubicBezTo>
                    <a:pt x="182" y="1258"/>
                    <a:pt x="154" y="1187"/>
                    <a:pt x="171" y="1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40" name="椭圆 39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攻击随机延时对策</a:t>
            </a:r>
            <a:r>
              <a:rPr lang="en-US" altLang="zh-CN" dirty="0"/>
              <a:t>——</a:t>
            </a:r>
            <a:r>
              <a:rPr lang="zh-CN" altLang="en-US" dirty="0"/>
              <a:t>弹性对齐算法</a:t>
            </a:r>
            <a:endParaRPr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1981200" y="1206086"/>
            <a:ext cx="8229600" cy="474418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普通对齐</a:t>
            </a: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弹性对齐</a:t>
            </a:r>
            <a:endParaRPr lang="zh-CN" altLang="en-US" sz="20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930" y="1116501"/>
            <a:ext cx="6062526" cy="231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3510342"/>
            <a:ext cx="6120680" cy="229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10"/>
          <p:cNvSpPr txBox="1"/>
          <p:nvPr/>
        </p:nvSpPr>
        <p:spPr>
          <a:xfrm>
            <a:off x="4200832" y="6337574"/>
            <a:ext cx="6120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另：海量波形进行统计，仍可以攻破大多数防护对策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攻击双轨逻辑对策</a:t>
            </a:r>
            <a:r>
              <a:rPr lang="en-US" altLang="zh-CN" dirty="0"/>
              <a:t>——</a:t>
            </a:r>
            <a:r>
              <a:rPr lang="zh-CN" altLang="en-US" dirty="0"/>
              <a:t>电磁攻击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5025" y="968153"/>
            <a:ext cx="7981950" cy="2162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3576628"/>
            <a:ext cx="8324850" cy="2076450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4326124" y="3128392"/>
            <a:ext cx="3539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针对双轨逻辑的电磁攻击原理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4584208" y="5737440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探头放置空间位置示意图</a:t>
            </a:r>
            <a:endParaRPr lang="zh-CN" altLang="en-US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93702" y="6295164"/>
            <a:ext cx="8066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V., </a:t>
            </a:r>
            <a:r>
              <a:rPr lang="en-US" altLang="zh-CN" sz="1400" dirty="0" err="1">
                <a:latin typeface="Segoe UI" panose="020B0502040204020203" pitchFamily="34" charset="0"/>
              </a:rPr>
              <a:t>Immler</a:t>
            </a:r>
            <a:r>
              <a:rPr lang="en-US" altLang="zh-CN" sz="1400" dirty="0">
                <a:latin typeface="Segoe UI" panose="020B0502040204020203" pitchFamily="34" charset="0"/>
              </a:rPr>
              <a:t>, R., Specht, F., </a:t>
            </a:r>
            <a:r>
              <a:rPr lang="en-US" altLang="zh-CN" sz="1400" dirty="0" err="1">
                <a:latin typeface="Segoe UI" panose="020B0502040204020203" pitchFamily="34" charset="0"/>
              </a:rPr>
              <a:t>Unterstein</a:t>
            </a:r>
            <a:r>
              <a:rPr lang="en-US" altLang="zh-CN" sz="1400" dirty="0">
                <a:latin typeface="Segoe UI" panose="020B0502040204020203" pitchFamily="34" charset="0"/>
              </a:rPr>
              <a:t>: Your Rails Cannot Hide from Localized EM: How Dual-Rail Logic Fails on FPGAs. CHES 2017, LNCS, vol. 10529, pp. 403-424, Springer, Heidelberg (2017)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攻击对不齐型对策</a:t>
            </a:r>
            <a:r>
              <a:rPr lang="en-US" altLang="zh-CN" dirty="0"/>
              <a:t>——</a:t>
            </a:r>
            <a:r>
              <a:rPr lang="zh-CN" altLang="en-US" dirty="0"/>
              <a:t>差分频域攻击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61058" y="1194968"/>
            <a:ext cx="83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将带显著噪声的时域波形转换为频域波形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71664" y="2060849"/>
            <a:ext cx="5665832" cy="4106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攻击掩码</a:t>
            </a:r>
            <a:r>
              <a:rPr lang="en-US" altLang="zh-CN" dirty="0"/>
              <a:t>——</a:t>
            </a:r>
            <a:r>
              <a:rPr lang="zh-CN" altLang="en-US" dirty="0"/>
              <a:t>碰撞相关攻击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61058" y="1194968"/>
            <a:ext cx="8351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思路：用相关系数判定碰撞 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x</a:t>
            </a:r>
            <a:r>
              <a:rPr lang="en-US" altLang="zh-CN" sz="2000" b="1" baseline="-25000" dirty="0">
                <a:solidFill>
                  <a:srgbClr val="C00000"/>
                </a:solidFill>
                <a:latin typeface="+mn-ea"/>
                <a:ea typeface="+mn-ea"/>
              </a:rPr>
              <a:t>1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⊕m = x</a:t>
            </a:r>
            <a:r>
              <a:rPr lang="en-US" altLang="zh-CN" sz="2000" b="1" baseline="-25000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⊕m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注：该攻击具有极好的普适性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112419" y="2788944"/>
          <a:ext cx="7978324" cy="3362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5397500" imgH="2476500" progId="Visio.Drawing.11">
                  <p:embed/>
                </p:oleObj>
              </mc:Choice>
              <mc:Fallback>
                <p:oleObj name="Visio" r:id="rId1" imgW="5397500" imgH="2476500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419" y="2788944"/>
                        <a:ext cx="7978324" cy="3362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439774" y="6299745"/>
            <a:ext cx="7732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C. Clavier, B. </a:t>
            </a:r>
            <a:r>
              <a:rPr lang="en-US" altLang="zh-CN" sz="1400" dirty="0" err="1">
                <a:latin typeface="Segoe UI" panose="020B0502040204020203" pitchFamily="34" charset="0"/>
              </a:rPr>
              <a:t>Feix</a:t>
            </a:r>
            <a:r>
              <a:rPr lang="en-US" altLang="zh-CN" sz="1400" dirty="0">
                <a:latin typeface="Segoe UI" panose="020B0502040204020203" pitchFamily="34" charset="0"/>
              </a:rPr>
              <a:t>, G. </a:t>
            </a:r>
            <a:r>
              <a:rPr lang="en-US" altLang="zh-CN" sz="1400" dirty="0" err="1">
                <a:latin typeface="Segoe UI" panose="020B0502040204020203" pitchFamily="34" charset="0"/>
              </a:rPr>
              <a:t>Gagnerot</a:t>
            </a:r>
            <a:r>
              <a:rPr lang="en-US" altLang="zh-CN" sz="1400" dirty="0">
                <a:latin typeface="Segoe UI" panose="020B0502040204020203" pitchFamily="34" charset="0"/>
              </a:rPr>
              <a:t>, M. </a:t>
            </a:r>
            <a:r>
              <a:rPr lang="en-US" altLang="zh-CN" sz="1400" dirty="0" err="1">
                <a:latin typeface="Segoe UI" panose="020B0502040204020203" pitchFamily="34" charset="0"/>
              </a:rPr>
              <a:t>Roussellet</a:t>
            </a:r>
            <a:r>
              <a:rPr lang="en-US" altLang="zh-CN" sz="1400" dirty="0">
                <a:latin typeface="Segoe UI" panose="020B0502040204020203" pitchFamily="34" charset="0"/>
              </a:rPr>
              <a:t>, V. </a:t>
            </a:r>
            <a:r>
              <a:rPr lang="en-US" altLang="zh-CN" sz="1400" dirty="0" err="1">
                <a:latin typeface="Segoe UI" panose="020B0502040204020203" pitchFamily="34" charset="0"/>
              </a:rPr>
              <a:t>Verneuil</a:t>
            </a:r>
            <a:r>
              <a:rPr lang="en-US" altLang="zh-CN" sz="1400" dirty="0">
                <a:latin typeface="Segoe UI" panose="020B0502040204020203" pitchFamily="34" charset="0"/>
              </a:rPr>
              <a:t>: Improved Collision-Correlation Power Analysis on First Order Protected AES. CHES 2011, LNCS, vol. 6917, pp. 49-62 (2011)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密码学的实际应用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79067" y="1322993"/>
            <a:ext cx="2672774" cy="1705571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5275" y="3822108"/>
            <a:ext cx="26955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108551" y="5581058"/>
            <a:ext cx="173316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移动支付应用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8392217" y="3059662"/>
            <a:ext cx="173316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电子护照应用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8106136" y="5581058"/>
            <a:ext cx="2249334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遥控汽车钥匙</a:t>
            </a:r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293585" y="3043940"/>
            <a:ext cx="176041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金融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IC</a:t>
            </a:r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卡应用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54" y="3822108"/>
            <a:ext cx="2159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37" y="4500392"/>
            <a:ext cx="2247035" cy="103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14"/>
          <p:cNvSpPr>
            <a:spLocks noChangeArrowheads="1"/>
          </p:cNvSpPr>
          <p:nvPr/>
        </p:nvSpPr>
        <p:spPr bwMode="auto">
          <a:xfrm>
            <a:off x="4582996" y="5570694"/>
            <a:ext cx="3023585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电子商务、电子政务</a:t>
            </a:r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777" y="3761106"/>
            <a:ext cx="2655841" cy="180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13"/>
          <p:cNvSpPr>
            <a:spLocks noChangeArrowheads="1"/>
          </p:cNvSpPr>
          <p:nvPr/>
        </p:nvSpPr>
        <p:spPr bwMode="auto">
          <a:xfrm>
            <a:off x="1864595" y="3069449"/>
            <a:ext cx="199125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二代身份证</a:t>
            </a:r>
            <a:r>
              <a:rPr lang="zh-CN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应用</a:t>
            </a:r>
            <a:endParaRPr lang="zh-CN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241" y="1363389"/>
            <a:ext cx="2509326" cy="16651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 descr="http://img04.hc360.com/printing/201312/20131224095133429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40" y="1298434"/>
            <a:ext cx="2589408" cy="17723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59862" y="6362577"/>
            <a:ext cx="11511181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上述密码产品共同点：用户持有该密码产品，可便利地采集到侧信道的信息</a:t>
            </a:r>
            <a:endParaRPr lang="zh-CN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攻击掩码</a:t>
            </a:r>
            <a:r>
              <a:rPr lang="en-US" altLang="zh-CN" dirty="0"/>
              <a:t>——</a:t>
            </a:r>
            <a:r>
              <a:rPr lang="zh-CN" altLang="en-US" dirty="0"/>
              <a:t>二阶相关能量分析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80413" y="1194968"/>
            <a:ext cx="10431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思路：猜</a:t>
            </a:r>
            <a:r>
              <a:rPr lang="en-US" altLang="zh-CN" sz="2000" dirty="0">
                <a:latin typeface="+mn-ea"/>
                <a:ea typeface="+mn-ea"/>
              </a:rPr>
              <a:t>k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en-US" altLang="zh-CN" sz="2000" dirty="0">
                <a:latin typeface="+mn-ea"/>
                <a:ea typeface="+mn-ea"/>
              </a:rPr>
              <a:t>k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，用 </a:t>
            </a:r>
            <a:r>
              <a:rPr lang="en-US" altLang="zh-CN" sz="2000" dirty="0">
                <a:latin typeface="+mn-ea"/>
                <a:ea typeface="+mn-ea"/>
              </a:rPr>
              <a:t>|T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-T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| </a:t>
            </a:r>
            <a:r>
              <a:rPr lang="zh-CN" altLang="en-US" sz="2000" dirty="0">
                <a:latin typeface="+mn-ea"/>
                <a:ea typeface="+mn-ea"/>
              </a:rPr>
              <a:t>与 </a:t>
            </a:r>
            <a:r>
              <a:rPr lang="en-US" altLang="zh-CN" sz="2000" dirty="0">
                <a:latin typeface="+mn-ea"/>
                <a:ea typeface="+mn-ea"/>
              </a:rPr>
              <a:t>|HW(x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⊕x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)| </a:t>
            </a:r>
            <a:r>
              <a:rPr lang="zh-CN" altLang="en-US" sz="2000" dirty="0">
                <a:latin typeface="+mn-ea"/>
                <a:ea typeface="+mn-ea"/>
              </a:rPr>
              <a:t>计算相关系数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注：</a:t>
            </a:r>
            <a:r>
              <a:rPr lang="en-US" altLang="zh-CN" sz="2000" dirty="0">
                <a:latin typeface="+mn-ea"/>
                <a:ea typeface="+mn-ea"/>
              </a:rPr>
              <a:t>|T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-T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| ~ |HW(x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⊕m) - HW(x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⊕m)| ~ |HW[(x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⊕m)⊕(x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⊕m)]| = |HW(x</a:t>
            </a:r>
            <a:r>
              <a:rPr lang="en-US" altLang="zh-CN" sz="2000" baseline="-25000" dirty="0">
                <a:latin typeface="+mn-ea"/>
                <a:ea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</a:rPr>
              <a:t>⊕x</a:t>
            </a:r>
            <a:r>
              <a:rPr lang="en-US" altLang="zh-CN" sz="2000" baseline="-25000" dirty="0">
                <a:latin typeface="+mn-ea"/>
                <a:ea typeface="+mn-ea"/>
              </a:rPr>
              <a:t>2</a:t>
            </a:r>
            <a:r>
              <a:rPr lang="en-US" altLang="zh-CN" sz="2000" dirty="0">
                <a:latin typeface="+mn-ea"/>
                <a:ea typeface="+mn-ea"/>
              </a:rPr>
              <a:t>)|</a:t>
            </a:r>
            <a:endParaRPr lang="en-US" altLang="zh-CN" sz="2000" dirty="0">
              <a:latin typeface="+mn-ea"/>
              <a:ea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112419" y="2788944"/>
          <a:ext cx="7978324" cy="3362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5397500" imgH="2476500" progId="Visio.Drawing.11">
                  <p:embed/>
                </p:oleObj>
              </mc:Choice>
              <mc:Fallback>
                <p:oleObj name="Visio" r:id="rId1" imgW="5397500" imgH="2476500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419" y="2788944"/>
                        <a:ext cx="7978324" cy="3362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439775" y="6299745"/>
            <a:ext cx="7791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E. Oswald, S. </a:t>
            </a:r>
            <a:r>
              <a:rPr lang="en-US" altLang="zh-CN" sz="1400" dirty="0" err="1">
                <a:latin typeface="Segoe UI" panose="020B0502040204020203" pitchFamily="34" charset="0"/>
              </a:rPr>
              <a:t>Mangard</a:t>
            </a:r>
            <a:r>
              <a:rPr lang="en-US" altLang="zh-CN" sz="1400" dirty="0">
                <a:latin typeface="Segoe UI" panose="020B0502040204020203" pitchFamily="34" charset="0"/>
              </a:rPr>
              <a:t>, C. Herbst, S. Tillich: Practical Second-Order DPA Attacks for Masked Smart Card Implementations of Block Ciphers. CT-RSA 2006, LNCS, vol. 3860, pp. 192-207 (2006)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>
            <a:off x="0" y="0"/>
            <a:ext cx="60452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11349" y="966400"/>
            <a:ext cx="7338786" cy="50038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920991" y="1446332"/>
            <a:ext cx="6428799" cy="66357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作业</a:t>
            </a: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1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 Black" panose="020B0A040201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"/>
          <p:cNvSpPr txBox="1"/>
          <p:nvPr/>
        </p:nvSpPr>
        <p:spPr>
          <a:xfrm>
            <a:off x="4868889" y="2315586"/>
            <a:ext cx="6148156" cy="3161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latin typeface="Arial" panose="020B0604020202020204"/>
              </a:rPr>
              <a:t>1</a:t>
            </a:r>
            <a:r>
              <a:rPr lang="zh-CN" altLang="en-US" sz="2000" spc="300" dirty="0">
                <a:latin typeface="Arial" panose="020B0604020202020204"/>
              </a:rPr>
              <a:t>、芯片中的密码算法容易受到简单能量分析的本质原因是什么？</a:t>
            </a:r>
            <a:endParaRPr lang="en-US" altLang="zh-CN" sz="2000" spc="300" dirty="0">
              <a:latin typeface="Arial" panose="020B0604020202020204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latin typeface="Arial" panose="020B0604020202020204"/>
              </a:rPr>
              <a:t>2</a:t>
            </a:r>
            <a:r>
              <a:rPr lang="zh-CN" altLang="en-US" sz="2000" spc="300" dirty="0">
                <a:latin typeface="Arial" panose="020B0604020202020204"/>
              </a:rPr>
              <a:t>、对于硬件实现，</a:t>
            </a:r>
            <a:r>
              <a:rPr lang="en-US" altLang="zh-CN" sz="2000" spc="300" dirty="0">
                <a:latin typeface="Arial" panose="020B0604020202020204"/>
              </a:rPr>
              <a:t>16</a:t>
            </a:r>
            <a:r>
              <a:rPr lang="zh-CN" altLang="en-US" sz="2000" spc="300" dirty="0">
                <a:latin typeface="Arial" panose="020B0604020202020204"/>
              </a:rPr>
              <a:t>个</a:t>
            </a:r>
            <a:r>
              <a:rPr lang="en-US" altLang="zh-CN" sz="2000" spc="300" dirty="0">
                <a:latin typeface="Arial" panose="020B0604020202020204"/>
              </a:rPr>
              <a:t>S-box</a:t>
            </a:r>
            <a:r>
              <a:rPr lang="zh-CN" altLang="en-US" sz="2000" spc="300" dirty="0">
                <a:latin typeface="Arial" panose="020B0604020202020204"/>
              </a:rPr>
              <a:t>是并行的，相关能量分析还是否有效？</a:t>
            </a:r>
            <a:endParaRPr lang="en-US" altLang="zh-CN" sz="2000" spc="300" dirty="0">
              <a:latin typeface="Arial" panose="020B0604020202020204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latin typeface="Arial" panose="020B0604020202020204"/>
              </a:rPr>
              <a:t>3</a:t>
            </a:r>
            <a:r>
              <a:rPr lang="zh-CN" altLang="en-US" sz="2000" spc="300" dirty="0">
                <a:latin typeface="Arial" panose="020B0604020202020204"/>
              </a:rPr>
              <a:t>、实际中该如何设计芯片的防护对策才能有效抵抗侧信道攻击？</a:t>
            </a:r>
            <a:endParaRPr lang="en-US" altLang="zh-CN" sz="2000" spc="300" dirty="0">
              <a:latin typeface="Arial" panose="020B0604020202020204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latin typeface="Arial" panose="020B0604020202020204"/>
              </a:rPr>
              <a:t>4</a:t>
            </a:r>
            <a:r>
              <a:rPr lang="zh-CN" altLang="en-US" sz="2000" spc="300" dirty="0">
                <a:latin typeface="Arial" panose="020B0604020202020204"/>
              </a:rPr>
              <a:t>、你能想到哪些方法来提升相关能量分析的效率？</a:t>
            </a:r>
            <a:endParaRPr lang="zh-CN" altLang="en-US" sz="2000" spc="300" dirty="0">
              <a:latin typeface="Arial" panose="020B0604020202020204"/>
            </a:endParaRPr>
          </a:p>
        </p:txBody>
      </p:sp>
    </p:spTree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3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>
            <a:off x="0" y="0"/>
            <a:ext cx="60452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72126" y="237165"/>
            <a:ext cx="9146148" cy="626687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471067" y="629201"/>
            <a:ext cx="2127717" cy="75904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作业</a:t>
            </a: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2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Arial Black" panose="020B0A040201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"/>
          <p:cNvSpPr txBox="1"/>
          <p:nvPr/>
        </p:nvSpPr>
        <p:spPr>
          <a:xfrm>
            <a:off x="4216095" y="564314"/>
            <a:ext cx="5596244" cy="760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latin typeface="Arial" panose="020B0604020202020204"/>
              </a:rPr>
              <a:t>图中为</a:t>
            </a:r>
            <a:r>
              <a:rPr lang="en-US" altLang="zh-CN" sz="2000" dirty="0">
                <a:latin typeface="Arial" panose="020B0604020202020204"/>
              </a:rPr>
              <a:t>RSA</a:t>
            </a:r>
            <a:r>
              <a:rPr lang="zh-CN" altLang="en-US" sz="2000" dirty="0">
                <a:latin typeface="Arial" panose="020B0604020202020204"/>
              </a:rPr>
              <a:t>算法、</a:t>
            </a:r>
            <a:r>
              <a:rPr lang="en-US" altLang="zh-CN" sz="2000" dirty="0">
                <a:latin typeface="Arial" panose="020B0604020202020204"/>
              </a:rPr>
              <a:t>ECC</a:t>
            </a:r>
            <a:r>
              <a:rPr lang="zh-CN" altLang="en-US" sz="2000" dirty="0">
                <a:latin typeface="Arial" panose="020B0604020202020204"/>
              </a:rPr>
              <a:t>算法的两组能量波形，请通过肉眼观测出</a:t>
            </a:r>
            <a:r>
              <a:rPr lang="en-US" altLang="zh-CN" sz="2000" dirty="0">
                <a:latin typeface="Arial" panose="020B0604020202020204"/>
              </a:rPr>
              <a:t>8</a:t>
            </a:r>
            <a:r>
              <a:rPr lang="zh-CN" altLang="en-US" sz="2000" dirty="0">
                <a:latin typeface="Arial" panose="020B0604020202020204"/>
              </a:rPr>
              <a:t>比特密钥。</a:t>
            </a:r>
            <a:endParaRPr lang="zh-CN" altLang="en-US" sz="2000" dirty="0">
              <a:latin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12" y="1400638"/>
            <a:ext cx="8114146" cy="24855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30" y="3962860"/>
            <a:ext cx="8150168" cy="240902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侧信道分析的用途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60400" y="2954453"/>
            <a:ext cx="10858499" cy="26125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505073" y="1812010"/>
            <a:ext cx="654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侧信道攻击技术如果使用不当，会对密码设备和他人财产带来损害</a:t>
            </a:r>
            <a:endParaRPr lang="zh-CN" altLang="en-US" sz="1200" spc="3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01209" y="3342040"/>
            <a:ext cx="6540401" cy="1764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5125" indent="-365125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《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中华人民共和国密码法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》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第十二条：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125" indent="-365125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任何组织或者个人不得</a:t>
            </a:r>
            <a:r>
              <a:rPr lang="zh-CN" altLang="en-US" b="1" spc="300" dirty="0">
                <a:solidFill>
                  <a:srgbClr val="C00000"/>
                </a:solidFill>
              </a:rPr>
              <a:t>窃取他人加密保护的信息或者非法侵入他人的密码保障系统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。任何组织或者个人不得利用密码从事</a:t>
            </a:r>
            <a:r>
              <a:rPr lang="zh-CN" altLang="en-US" b="1" spc="300" dirty="0">
                <a:solidFill>
                  <a:srgbClr val="C00000"/>
                </a:solidFill>
              </a:rPr>
              <a:t>危害国家安全、社会公共利益、他人合法权益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等违法犯罪活动。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430" y="1218316"/>
            <a:ext cx="2962275" cy="433387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侧信道分析的用途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60399" y="1542017"/>
            <a:ext cx="4732215" cy="384016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96000" y="1830763"/>
            <a:ext cx="5435601" cy="2124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285750" indent="-285750" algn="just">
              <a:buFont typeface="Wingdings" panose="05000000000000000000" pitchFamily="2" charset="2"/>
              <a:buChar char="p"/>
            </a:pPr>
            <a:r>
              <a:rPr lang="zh-CN" altLang="en-US" sz="1800" dirty="0"/>
              <a:t>密码设备</a:t>
            </a:r>
            <a:r>
              <a:rPr lang="zh-CN" altLang="en-US" sz="1800" b="1" dirty="0">
                <a:solidFill>
                  <a:srgbClr val="C00000"/>
                </a:solidFill>
              </a:rPr>
              <a:t>检测机构</a:t>
            </a:r>
            <a:r>
              <a:rPr lang="zh-CN" altLang="en-US" sz="1800" dirty="0"/>
              <a:t>需要用侧信道分析</a:t>
            </a:r>
            <a:r>
              <a:rPr lang="zh-CN" altLang="en-US" sz="1800" b="1" dirty="0">
                <a:solidFill>
                  <a:srgbClr val="C00000"/>
                </a:solidFill>
              </a:rPr>
              <a:t>评估密码设备的安全性</a:t>
            </a:r>
            <a:r>
              <a:rPr lang="zh-CN" altLang="en-US" sz="1800" dirty="0"/>
              <a:t>，从而确保经过安全认证的产品不会容易受到黑客攻击</a:t>
            </a:r>
            <a:endParaRPr lang="en-US" altLang="zh-CN" sz="1800" dirty="0"/>
          </a:p>
          <a:p>
            <a:pPr marL="285750" indent="-285750" algn="just">
              <a:buFont typeface="Wingdings" panose="05000000000000000000" pitchFamily="2" charset="2"/>
              <a:buChar char="p"/>
            </a:pPr>
            <a:r>
              <a:rPr lang="zh-CN" altLang="en-US" sz="1800" dirty="0"/>
              <a:t>密码设备</a:t>
            </a:r>
            <a:r>
              <a:rPr lang="zh-CN" altLang="en-US" sz="1800" b="1" dirty="0">
                <a:solidFill>
                  <a:srgbClr val="C00000"/>
                </a:solidFill>
              </a:rPr>
              <a:t>厂商</a:t>
            </a:r>
            <a:r>
              <a:rPr lang="zh-CN" altLang="en-US" sz="1800" dirty="0"/>
              <a:t>需要对自己的密码设备进行测评，并设计有效的</a:t>
            </a:r>
            <a:r>
              <a:rPr lang="zh-CN" altLang="en-US" sz="1800" b="1" dirty="0">
                <a:solidFill>
                  <a:srgbClr val="C00000"/>
                </a:solidFill>
              </a:rPr>
              <a:t>抗侧信道攻击防护对策</a:t>
            </a:r>
            <a:r>
              <a:rPr lang="zh-CN" altLang="en-US" sz="1800" dirty="0"/>
              <a:t>来加固自己的产品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74259" y="1140799"/>
            <a:ext cx="2954260" cy="560153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两个主要用途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96000" y="4853050"/>
            <a:ext cx="5422900" cy="1044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1800" dirty="0"/>
              <a:t>北京理工大学的优秀学子应该坚守</a:t>
            </a:r>
            <a:r>
              <a:rPr lang="zh-CN" altLang="en-US" sz="1800" b="1" dirty="0">
                <a:solidFill>
                  <a:srgbClr val="C00000"/>
                </a:solidFill>
              </a:rPr>
              <a:t>职业道德和匠心精神</a:t>
            </a:r>
            <a:r>
              <a:rPr lang="zh-CN" altLang="en-US" sz="1800" dirty="0"/>
              <a:t>，努力学习先进的密码技术，为</a:t>
            </a:r>
            <a:r>
              <a:rPr lang="zh-CN" altLang="en-US" sz="1800" b="1" dirty="0">
                <a:solidFill>
                  <a:srgbClr val="C00000"/>
                </a:solidFill>
              </a:rPr>
              <a:t>国家和社会</a:t>
            </a:r>
            <a:r>
              <a:rPr lang="zh-CN" altLang="en-US" sz="1800" dirty="0"/>
              <a:t>做出应有的贡献</a:t>
            </a:r>
            <a:endParaRPr lang="zh-CN" altLang="en-US" sz="18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074259" y="4174809"/>
            <a:ext cx="2954260" cy="5601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服务国家社会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388" y="1718266"/>
            <a:ext cx="4434236" cy="3497923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rgbClr val="F2A900">
              <a:lumMod val="40000"/>
              <a:lumOff val="60000"/>
            </a:srgbClr>
          </a:solidFill>
          <a:ln w="98425">
            <a:solidFill>
              <a:srgbClr val="FFFFFF"/>
            </a:solidFill>
            <a:miter lim="800000"/>
            <a:headEnd/>
            <a:tailEnd/>
          </a:ln>
          <a:effectLst>
            <a:outerShdw blurRad="368300" dist="50800" dir="5400000" sx="97000" sy="97000" algn="t" rotWithShape="0">
              <a:prstClr val="black">
                <a:alpha val="26000"/>
              </a:prst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7608346" y="4599386"/>
            <a:ext cx="3979596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北京理工大学网络空间安全学院</a:t>
            </a:r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fld id="{D421250B-0E4E-4464-9262-DD19598EBE82}" type="datetime2">
              <a:rPr lang="zh-CN" altLang="en-US" spc="300" smtClean="0">
                <a:solidFill>
                  <a:schemeClr val="bg1">
                    <a:alpha val="90000"/>
                  </a:schemeClr>
                </a:solidFill>
                <a:latin typeface="+mn-ea"/>
              </a:rPr>
            </a:fld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22801" y="2011086"/>
            <a:ext cx="6914815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谢谢大家！</a:t>
            </a:r>
            <a:endParaRPr lang="zh-CN" altLang="en-US" sz="6000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经典密码分析与侧信道分析的攻击模型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929424" y="4694711"/>
            <a:ext cx="10333150" cy="1121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经典密码学的基本理论假设：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局部物理安全性</a:t>
            </a:r>
            <a:endParaRPr lang="zh-CN" altLang="en-US" b="1" spc="300" dirty="0">
              <a:solidFill>
                <a:srgbClr val="C00000"/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实际情况：密码设备在运行过程中与外界环境存在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物理交互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，这种物理泄露可能泄露密钥信息</a:t>
            </a:r>
            <a:endParaRPr lang="zh-CN" altLang="en-US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213832" y="1218873"/>
          <a:ext cx="9764334" cy="347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9512300" imgH="3390900" progId="Visio.Drawing.11">
                  <p:embed/>
                </p:oleObj>
              </mc:Choice>
              <mc:Fallback>
                <p:oleObj name="Visio" r:id="rId1" imgW="9512300" imgH="3390900" progId="Visio.Drawing.11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3832" y="1218873"/>
                        <a:ext cx="9764334" cy="3478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346235" y="6296986"/>
            <a:ext cx="7849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P. Kocher: Timing Attacks on Implementations of Diffie-Hellman, RSA, DSS, and Other Systems. CRYPTO 1996, LNCS, vol. 1109, pp. 104-113, Springer, Heidelberg (1996)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侧信道分析的分类</a:t>
            </a:r>
            <a:endParaRPr lang="zh-CN" altLang="en-US" dirty="0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076" y="1231728"/>
            <a:ext cx="10975848" cy="47937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计时分析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011737" y="4381541"/>
            <a:ext cx="10351770" cy="1197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测量某个运算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消耗的时间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，不同时间会对应不同操作</a:t>
            </a:r>
            <a:r>
              <a: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/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操作数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缺点：现实中采集到的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总时间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很不准确，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无法精确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到密码运算过程中每个操作的时间</a:t>
            </a:r>
            <a:endParaRPr lang="en-US" altLang="zh-CN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解决思路：采集</a:t>
            </a:r>
            <a:r>
              <a:rPr lang="zh-CN" altLang="en-US" b="1" spc="300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</a:rPr>
              <a:t>能量波形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，从能量波形中精确提取每一环节的时间信息</a:t>
            </a:r>
            <a:endParaRPr lang="zh-CN" altLang="en-US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46235" y="6296986"/>
            <a:ext cx="7849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Segoe UI" panose="020B0502040204020203" pitchFamily="34" charset="0"/>
              </a:rPr>
              <a:t>P. Kocher: Timing Attacks on Implementations of Diffie-Hellman, RSA, DSS, and Other Systems. CRYPTO 1996, LNCS, vol. 1109, pp. 104-113, Springer, Heidelberg (1996)</a:t>
            </a:r>
            <a:endParaRPr lang="en-US" altLang="zh-CN" sz="1400" dirty="0">
              <a:latin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8173" y="1638171"/>
            <a:ext cx="5475652" cy="212613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commondata" val="eyJoZGlkIjoiYTRmMzZjMTg0M2IwYjBkNmM4MDhjYWFiZTc5MmQ3ZmQifQ==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7138</Words>
  <Application>WPS 演示</Application>
  <PresentationFormat>宽屏</PresentationFormat>
  <Paragraphs>705</Paragraphs>
  <Slides>65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17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65</vt:i4>
      </vt:variant>
    </vt:vector>
  </HeadingPairs>
  <TitlesOfParts>
    <vt:vector size="120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Segoe UI</vt:lpstr>
      <vt:lpstr>Arial Unicode MS</vt:lpstr>
      <vt:lpstr>黑体</vt:lpstr>
      <vt:lpstr>Arial Unicode MS</vt:lpstr>
      <vt:lpstr>Wingdings 3</vt:lpstr>
      <vt:lpstr>Times New Roman</vt:lpstr>
      <vt:lpstr>Wingdings</vt:lpstr>
      <vt:lpstr>Cambria Math</vt:lpstr>
      <vt:lpstr>Cambria Math</vt:lpstr>
      <vt:lpstr>Tahoma</vt:lpstr>
      <vt:lpstr>Arial Black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Visio.Drawing.15</vt:lpstr>
      <vt:lpstr>Visio.Drawing.11</vt:lpstr>
      <vt:lpstr>Visio.Drawing.11</vt:lpstr>
      <vt:lpstr>Visio.Drawing.11</vt:lpstr>
      <vt:lpstr>Visio.Drawing.11</vt:lpstr>
      <vt:lpstr>PowerPoint 演示文稿</vt:lpstr>
      <vt:lpstr>PowerPoint 演示文稿</vt:lpstr>
      <vt:lpstr>PowerPoint 演示文稿</vt:lpstr>
      <vt:lpstr>什么是“侧信道”？</vt:lpstr>
      <vt:lpstr>侧信道分析的研究动机</vt:lpstr>
      <vt:lpstr>密码学的实际应用</vt:lpstr>
      <vt:lpstr>经典密码分析与侧信道分析的攻击模型</vt:lpstr>
      <vt:lpstr>侧信道分析的分类</vt:lpstr>
      <vt:lpstr>计时分析</vt:lpstr>
      <vt:lpstr>能量分析</vt:lpstr>
      <vt:lpstr>电磁分析</vt:lpstr>
      <vt:lpstr>声音分析</vt:lpstr>
      <vt:lpstr>故障分析</vt:lpstr>
      <vt:lpstr>缓存分析</vt:lpstr>
      <vt:lpstr>侧信道分析的平台搭建</vt:lpstr>
      <vt:lpstr>PowerPoint 演示文稿</vt:lpstr>
      <vt:lpstr>初识能量波形</vt:lpstr>
      <vt:lpstr>初识能量波形</vt:lpstr>
      <vt:lpstr>初识能量波形</vt:lpstr>
      <vt:lpstr>初识能量波形</vt:lpstr>
      <vt:lpstr>DES中的置换操作</vt:lpstr>
      <vt:lpstr>PC-1置换的实现</vt:lpstr>
      <vt:lpstr>实验1：简单能量分析</vt:lpstr>
      <vt:lpstr>实验2：简单能量分析（滤波）</vt:lpstr>
      <vt:lpstr>单片机内源码</vt:lpstr>
      <vt:lpstr>平台搭建</vt:lpstr>
      <vt:lpstr>实验3：简单电磁分析</vt:lpstr>
      <vt:lpstr>面向乘法的简单能量分析</vt:lpstr>
      <vt:lpstr>AES算法的简单能量分析</vt:lpstr>
      <vt:lpstr>RSA算法的简单能量分析</vt:lpstr>
      <vt:lpstr>RSA算法的简单能量分析</vt:lpstr>
      <vt:lpstr>ECC算法的简单能量分析</vt:lpstr>
      <vt:lpstr>PowerPoint 演示文稿</vt:lpstr>
      <vt:lpstr>3.1  能量分析攻击基本假设</vt:lpstr>
      <vt:lpstr>能量消耗与中间值的关系</vt:lpstr>
      <vt:lpstr>汉明重量模型</vt:lpstr>
      <vt:lpstr>汉明重量模型（放大）</vt:lpstr>
      <vt:lpstr>3.2  相关能量分析</vt:lpstr>
      <vt:lpstr>相关能量分析的出处</vt:lpstr>
      <vt:lpstr>相关能量分析原理 [CHES 2004]</vt:lpstr>
      <vt:lpstr>实验结果：相关能量分析</vt:lpstr>
      <vt:lpstr>验证CPA成功与否</vt:lpstr>
      <vt:lpstr>3.3  模板攻击</vt:lpstr>
      <vt:lpstr>重要假设</vt:lpstr>
      <vt:lpstr>模板创建与模板匹配</vt:lpstr>
      <vt:lpstr>AES算法的模板攻击</vt:lpstr>
      <vt:lpstr>其它常见模型</vt:lpstr>
      <vt:lpstr>PowerPoint 演示文稿</vt:lpstr>
      <vt:lpstr>五层防御架构</vt:lpstr>
      <vt:lpstr>芯片级</vt:lpstr>
      <vt:lpstr>系统级</vt:lpstr>
      <vt:lpstr>算法级</vt:lpstr>
      <vt:lpstr>门级</vt:lpstr>
      <vt:lpstr>晶体管级</vt:lpstr>
      <vt:lpstr>PowerPoint 演示文稿</vt:lpstr>
      <vt:lpstr>攻击随机延时对策——弹性对齐算法</vt:lpstr>
      <vt:lpstr>攻击双轨逻辑对策——电磁攻击</vt:lpstr>
      <vt:lpstr>攻击对不齐型对策——差分频域攻击</vt:lpstr>
      <vt:lpstr>攻击掩码——碰撞相关攻击</vt:lpstr>
      <vt:lpstr>攻击掩码——二阶相关能量分析</vt:lpstr>
      <vt:lpstr>PowerPoint 演示文稿</vt:lpstr>
      <vt:lpstr>PowerPoint 演示文稿</vt:lpstr>
      <vt:lpstr>侧信道分析的用途</vt:lpstr>
      <vt:lpstr>侧信道分析的用途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月亮的脸</cp:lastModifiedBy>
  <cp:revision>634</cp:revision>
  <dcterms:created xsi:type="dcterms:W3CDTF">2016-11-28T11:30:00Z</dcterms:created>
  <dcterms:modified xsi:type="dcterms:W3CDTF">2024-06-19T05:55:44Z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2052-12.1.0.17133</vt:lpwstr>
  </property>
  <property fmtid="{D5CDD505-2E9C-101B-9397-08002B2CF9AE}" pid="12" name="ICV">
    <vt:lpwstr>E086B27648424F50A4C90B5FAD584FB2_12</vt:lpwstr>
  </property>
</Properties>
</file>